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24"/>
  </p:notesMasterIdLst>
  <p:handoutMasterIdLst>
    <p:handoutMasterId r:id="rId25"/>
  </p:handout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7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3" r:id="rId19"/>
    <p:sldId id="274" r:id="rId20"/>
    <p:sldId id="278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85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Sheet1!$B$2:$B$7</c:f>
              <c:numCache>
                <c:formatCode>_("$"* #,##0.00_);_("$"* \(#,##0.00\);_("$"* "-"??_);_(@_)</c:formatCode>
                <c:ptCount val="6"/>
                <c:pt idx="0">
                  <c:v>1232.1000000000001</c:v>
                </c:pt>
                <c:pt idx="1">
                  <c:v>1293.3000000000002</c:v>
                </c:pt>
                <c:pt idx="2">
                  <c:v>1467</c:v>
                </c:pt>
                <c:pt idx="3">
                  <c:v>1839.5999999999997</c:v>
                </c:pt>
                <c:pt idx="4">
                  <c:v>754.19999999999993</c:v>
                </c:pt>
                <c:pt idx="5">
                  <c:v>6586.2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4C-485D-960C-A7D64715783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Sheet1!$C$2:$C$7</c:f>
              <c:numCache>
                <c:formatCode>_("$"* #,##0.00_);_("$"* \(#,##0.00\);_("$"* "-"??_);_(@_)</c:formatCode>
                <c:ptCount val="6"/>
                <c:pt idx="0">
                  <c:v>1052.1000000000001</c:v>
                </c:pt>
                <c:pt idx="1">
                  <c:v>714.6</c:v>
                </c:pt>
                <c:pt idx="2">
                  <c:v>1188</c:v>
                </c:pt>
                <c:pt idx="3">
                  <c:v>1904.3999999999996</c:v>
                </c:pt>
                <c:pt idx="4">
                  <c:v>1045.8</c:v>
                </c:pt>
                <c:pt idx="5">
                  <c:v>5904.9000000000005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4C-485D-960C-A7D64715783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Sheet1!$D$2:$D$7</c:f>
              <c:numCache>
                <c:formatCode>_("$"* #,##0.00_);_("$"* \(#,##0.00\);_("$"* "-"??_);_(@_)</c:formatCode>
                <c:ptCount val="6"/>
                <c:pt idx="0">
                  <c:v>561.6</c:v>
                </c:pt>
                <c:pt idx="1">
                  <c:v>299.69999999999993</c:v>
                </c:pt>
                <c:pt idx="2">
                  <c:v>1846.7999999999997</c:v>
                </c:pt>
                <c:pt idx="3">
                  <c:v>1744.1999999999998</c:v>
                </c:pt>
                <c:pt idx="4">
                  <c:v>1606.4999999999995</c:v>
                </c:pt>
                <c:pt idx="5">
                  <c:v>6058.7999999999993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4C-485D-960C-A7D64715783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Apr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Sheet1!$E$2:$E$7</c:f>
              <c:numCache>
                <c:formatCode>_("$"* #,##0.00_);_("$"* \(#,##0.00\);_("$"* "-"??_);_(@_)</c:formatCode>
                <c:ptCount val="6"/>
                <c:pt idx="0">
                  <c:v>689.4</c:v>
                </c:pt>
                <c:pt idx="1">
                  <c:v>961.19999999999993</c:v>
                </c:pt>
                <c:pt idx="2">
                  <c:v>718.19999999999993</c:v>
                </c:pt>
                <c:pt idx="3">
                  <c:v>2736.9</c:v>
                </c:pt>
                <c:pt idx="4">
                  <c:v>2118.6</c:v>
                </c:pt>
                <c:pt idx="5">
                  <c:v>7224.2999999999993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84C-485D-960C-A7D64715783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Sheet1!$F$2:$F$7</c:f>
              <c:numCache>
                <c:formatCode>_("$"* #,##0.00_);_("$"* \(#,##0.00\);_("$"* "-"??_);_(@_)</c:formatCode>
                <c:ptCount val="6"/>
                <c:pt idx="0">
                  <c:v>1409.3999999999999</c:v>
                </c:pt>
                <c:pt idx="1">
                  <c:v>1119.5999999999999</c:v>
                </c:pt>
                <c:pt idx="2">
                  <c:v>1734.3</c:v>
                </c:pt>
                <c:pt idx="3">
                  <c:v>1960.1999999999998</c:v>
                </c:pt>
                <c:pt idx="4">
                  <c:v>2254.4999999999995</c:v>
                </c:pt>
                <c:pt idx="5">
                  <c:v>8478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84C-485D-960C-A7D64715783A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Jun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Sheet1!$G$2:$G$7</c:f>
              <c:numCache>
                <c:formatCode>_("$"* #,##0.00_);_("$"* \(#,##0.00\);_("$"* "-"??_);_(@_)</c:formatCode>
                <c:ptCount val="6"/>
                <c:pt idx="0">
                  <c:v>992.7</c:v>
                </c:pt>
                <c:pt idx="1">
                  <c:v>1189.8</c:v>
                </c:pt>
                <c:pt idx="2">
                  <c:v>878.4</c:v>
                </c:pt>
                <c:pt idx="3">
                  <c:v>1206</c:v>
                </c:pt>
                <c:pt idx="4">
                  <c:v>1592.0999999999997</c:v>
                </c:pt>
                <c:pt idx="5">
                  <c:v>5858.9999999999991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84C-485D-960C-A7D64715783A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Jul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Sheet1!$H$2:$H$7</c:f>
              <c:numCache>
                <c:formatCode>_("$"* #,##0.00_);_("$"* \(#,##0.00\);_("$"* "-"??_);_(@_)</c:formatCode>
                <c:ptCount val="6"/>
                <c:pt idx="0">
                  <c:v>567</c:v>
                </c:pt>
                <c:pt idx="1">
                  <c:v>1225.8</c:v>
                </c:pt>
                <c:pt idx="2">
                  <c:v>888.29999999999984</c:v>
                </c:pt>
                <c:pt idx="3">
                  <c:v>1828.8</c:v>
                </c:pt>
                <c:pt idx="4">
                  <c:v>3591</c:v>
                </c:pt>
                <c:pt idx="5">
                  <c:v>8100.9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84C-485D-960C-A7D64715783A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Aug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Sheet1!$I$2:$I$7</c:f>
              <c:numCache>
                <c:formatCode>_("$"* #,##0.00_);_("$"* \(#,##0.00\);_("$"* "-"??_);_(@_)</c:formatCode>
                <c:ptCount val="6"/>
                <c:pt idx="0">
                  <c:v>670.49999999999989</c:v>
                </c:pt>
                <c:pt idx="1">
                  <c:v>963</c:v>
                </c:pt>
                <c:pt idx="2">
                  <c:v>1544.3999999999999</c:v>
                </c:pt>
                <c:pt idx="3">
                  <c:v>808.19999999999982</c:v>
                </c:pt>
                <c:pt idx="4">
                  <c:v>2973.6</c:v>
                </c:pt>
                <c:pt idx="5">
                  <c:v>6959.6999999999989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84C-485D-960C-A7D64715783A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Sep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Sheet1!$J$2:$J$7</c:f>
              <c:numCache>
                <c:formatCode>_("$"* #,##0.00_);_("$"* \(#,##0.00\);_("$"* "-"??_);_(@_)</c:formatCode>
                <c:ptCount val="6"/>
                <c:pt idx="0">
                  <c:v>833.39999999999986</c:v>
                </c:pt>
                <c:pt idx="1">
                  <c:v>855</c:v>
                </c:pt>
                <c:pt idx="2">
                  <c:v>1091.6999999999998</c:v>
                </c:pt>
                <c:pt idx="3">
                  <c:v>2141.1</c:v>
                </c:pt>
                <c:pt idx="4">
                  <c:v>444.59999999999997</c:v>
                </c:pt>
                <c:pt idx="5">
                  <c:v>5365.7999999999993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84C-485D-960C-A7D64715783A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Oct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Sheet1!$K$2:$K$7</c:f>
              <c:numCache>
                <c:formatCode>_("$"* #,##0.00_);_("$"* \(#,##0.00\);_("$"* "-"??_);_(@_)</c:formatCode>
                <c:ptCount val="6"/>
                <c:pt idx="0">
                  <c:v>381.59999999999997</c:v>
                </c:pt>
                <c:pt idx="1">
                  <c:v>1241.0999999999999</c:v>
                </c:pt>
                <c:pt idx="2">
                  <c:v>1500.3</c:v>
                </c:pt>
                <c:pt idx="3">
                  <c:v>2594.6999999999998</c:v>
                </c:pt>
                <c:pt idx="4">
                  <c:v>1164.5999999999997</c:v>
                </c:pt>
                <c:pt idx="5">
                  <c:v>6882.2999999999993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84C-485D-960C-A7D64715783A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Nov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Sheet1!$L$2:$L$7</c:f>
              <c:numCache>
                <c:formatCode>_("$"* #,##0.00_);_("$"* \(#,##0.00\);_("$"* "-"??_);_(@_)</c:formatCode>
                <c:ptCount val="6"/>
                <c:pt idx="0">
                  <c:v>444.6</c:v>
                </c:pt>
                <c:pt idx="1">
                  <c:v>1291.5</c:v>
                </c:pt>
                <c:pt idx="2">
                  <c:v>2015.0999999999997</c:v>
                </c:pt>
                <c:pt idx="3">
                  <c:v>2427.2999999999997</c:v>
                </c:pt>
                <c:pt idx="4">
                  <c:v>1001.6999999999999</c:v>
                </c:pt>
                <c:pt idx="5">
                  <c:v>7180.2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84C-485D-960C-A7D64715783A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Dec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Sheet1!$M$2:$M$7</c:f>
              <c:numCache>
                <c:formatCode>_("$"* #,##0.00_);_("$"* \(#,##0.00\);_("$"* "-"??_);_(@_)</c:formatCode>
                <c:ptCount val="6"/>
                <c:pt idx="0">
                  <c:v>372.59999999999997</c:v>
                </c:pt>
                <c:pt idx="1">
                  <c:v>1384.1999999999998</c:v>
                </c:pt>
                <c:pt idx="2">
                  <c:v>727.19999999999993</c:v>
                </c:pt>
                <c:pt idx="3">
                  <c:v>2200.5</c:v>
                </c:pt>
                <c:pt idx="4">
                  <c:v>1520.1</c:v>
                </c:pt>
                <c:pt idx="5">
                  <c:v>6204.6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784C-485D-960C-A7D6471578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663401664"/>
        <c:axId val="-1663407648"/>
      </c:barChart>
      <c:catAx>
        <c:axId val="-166340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3407648"/>
        <c:crosses val="autoZero"/>
        <c:auto val="1"/>
        <c:lblAlgn val="ctr"/>
        <c:lblOffset val="100"/>
        <c:noMultiLvlLbl val="0"/>
      </c:catAx>
      <c:valAx>
        <c:axId val="-1663407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.00_);_(&quot;$&quot;* \(#,##0.0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3401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75D22-9FE6-4B1E-8D6E-9F7605AFFC14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1F97B-CB2C-4470-981E-1DCC16221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44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49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09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4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5400">
                <a:latin typeface="Garamond" panose="020204040303010108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C35E3-A08A-4704-B820-EBCE90A93432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9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05169-5636-4A17-B858-317A8C4B7DE8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37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047A0-8761-42D5-8637-1CDAAF1D78A4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04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853A7-67FD-4B58-8F19-2A5279566A99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0499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722C-41CC-40C0-AE60-814B15D98FD0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657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1B06-B0A4-40F0-91CF-0DE0EC868B1A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418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3FEAF-FC9F-4F05-9418-EDDC788849B9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09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5A7B-DF47-4289-8CE2-BFB5F198C422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5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DF4C7-2BD9-41B3-8497-A566ED8EDDA0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17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8C12-F966-466F-A94D-697B4B840D0A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6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8F6B2-2C3F-4DA6-8908-2CCE37768B1D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2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BE3-B98B-4A26-A65D-4C89F55F6A9F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644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59EC-BDE4-4CB3-BC58-1E10D5B0A72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76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2D65-7B3D-4D1D-99A8-8B846494268C}" type="datetime5">
              <a:rPr lang="en-US" smtClean="0"/>
              <a:t>18-Feb-19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21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AEF3-6B7D-4A43-A9CC-A0540BC9672D}" type="datetime5">
              <a:rPr lang="en-US" smtClean="0"/>
              <a:t>18-Feb-19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71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FE9A4-F572-4B38-AF33-8E3959EE922D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80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AB427-8E38-4BCB-9C71-98B37802BE4A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2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5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6862" y="64327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6DD185B-5B5B-4BC4-9017-76078DDFB983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Copyright 2019 </a:t>
            </a:r>
            <a:r>
              <a:rPr lang="en-US" dirty="0"/>
              <a:t>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65799" y="6432772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2" y="5271260"/>
            <a:ext cx="2380110" cy="1586740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4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Java Tucana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Only the Best</a:t>
            </a:r>
          </a:p>
        </p:txBody>
      </p:sp>
    </p:spTree>
    <p:extLst>
      <p:ext uri="{BB962C8B-B14F-4D97-AF65-F5344CB8AC3E}">
        <p14:creationId xmlns:p14="http://schemas.microsoft.com/office/powerpoint/2010/main" val="148282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45474" y="2224557"/>
            <a:ext cx="9562011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Coffee has been cultivated in South America since the 1700’s.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7C4-0001-41EE-99D9-04EB1DC6CF93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21525" y="2538066"/>
            <a:ext cx="9548949" cy="2543089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Brazil provides about a third of the world’s coffee, and the best of that coffee is Bourbon Santos.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595-EA94-45FF-BFA8-1886B3C729BA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323" y="2618521"/>
            <a:ext cx="9529354" cy="2389897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Rich and full-bodied, but with low acidity and a clean, sweet finish.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358B2-A06C-4983-8435-3E1181FC08C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08463" y="2444251"/>
            <a:ext cx="9575074" cy="315645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One of our most flavorful coffees—full body, rich aroma, and acidic.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0EFD-F76B-4BDC-AF85-8BAEBB9E2F3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95400" y="2779431"/>
            <a:ext cx="9601200" cy="2249768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Fruity and floral with a hint of spice and moderate acidity, this coffee is 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26AC2-C4F4-4D43-B104-F1F9224B6E43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01932" y="2498579"/>
            <a:ext cx="9588136" cy="2374757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Organically cultivated along the Apurimac River, this coffee is mellow but still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194E-C79E-4898-A2A3-E6559D5FC2E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54183" y="2214694"/>
            <a:ext cx="9483634" cy="3447693"/>
          </a:xfrm>
        </p:spPr>
        <p:txBody>
          <a:bodyPr/>
          <a:lstStyle/>
          <a:p>
            <a:r>
              <a:rPr lang="en-US" sz="2800" b="1" dirty="0"/>
              <a:t>Phoenix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Phoenix Roast can help you rise from the ashes of a late night or a long meeting.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21BC8-92E3-409F-B44C-778AF2315B5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41120" y="2214694"/>
            <a:ext cx="9509760" cy="3299548"/>
          </a:xfrm>
        </p:spPr>
        <p:txBody>
          <a:bodyPr/>
          <a:lstStyle/>
          <a:p>
            <a:r>
              <a:rPr lang="en-US" sz="2800" b="1" dirty="0"/>
              <a:t>Tucana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result is a coffee that is remarkably rich and fragrant yet clean, sweet, and snappy.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EC2-22D8-4661-B4DE-F8A4928E52A2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83588" y="843440"/>
            <a:ext cx="10058400" cy="1450757"/>
          </a:xfrm>
        </p:spPr>
        <p:txBody>
          <a:bodyPr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Tucana Sales Report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58235" y="2211559"/>
            <a:ext cx="75091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The top five green coffee producers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</a:t>
            </a:r>
            <a:r>
              <a:rPr lang="en-US" sz="3600" dirty="0"/>
              <a:t>sales by rep and product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Future prospects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Immediate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Long term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The Top Five Green Coffee Producers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87401353"/>
              </p:ext>
            </p:extLst>
          </p:nvPr>
        </p:nvGraphicFramePr>
        <p:xfrm>
          <a:off x="2420466" y="1892562"/>
          <a:ext cx="7412027" cy="3350767"/>
        </p:xfrm>
        <a:graphic>
          <a:graphicData uri="http://schemas.openxmlformats.org/drawingml/2006/table">
            <a:tbl>
              <a:tblPr firstRow="1" firstCol="1" lastRow="1" bandRow="1">
                <a:tableStyleId>{D03447BB-5D67-496B-8E87-E561075AD55C}</a:tableStyleId>
              </a:tblPr>
              <a:tblGrid>
                <a:gridCol w="1575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9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7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Millions of tons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Vietnam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Indonesia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Colombia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World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9272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22331" y="721614"/>
            <a:ext cx="10058400" cy="1450757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96977" y="2432144"/>
            <a:ext cx="750910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Our </a:t>
            </a:r>
            <a:r>
              <a:rPr lang="en-US" sz="3600" dirty="0">
                <a:hlinkClick r:id="rId2" action="ppaction://hlinksldjump"/>
              </a:rPr>
              <a:t>Services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Our </a:t>
            </a:r>
            <a:r>
              <a:rPr lang="en-US" sz="3600" dirty="0">
                <a:hlinkClick r:id="rId3" action="ppaction://hlinksldjump"/>
              </a:rPr>
              <a:t>Coffees and Teas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</a:t>
            </a:r>
            <a:r>
              <a:rPr lang="en-US" sz="3600" dirty="0">
                <a:hlinkClick r:id="rId4" action="ppaction://hlinksldjump"/>
              </a:rPr>
              <a:t>Sales Report</a:t>
            </a:r>
            <a:endParaRPr lang="en-US" sz="36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61506-07AA-473F-9830-CE9483776601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2019 </a:t>
            </a:r>
            <a:r>
              <a:rPr lang="en-US" dirty="0"/>
              <a:t>Sales by rep and month</a:t>
            </a:r>
          </a:p>
        </p:txBody>
      </p:sp>
      <p:graphicFrame>
        <p:nvGraphicFramePr>
          <p:cNvPr id="15" name="Content Placeholder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53931403"/>
              </p:ext>
            </p:extLst>
          </p:nvPr>
        </p:nvGraphicFramePr>
        <p:xfrm>
          <a:off x="524741" y="2123485"/>
          <a:ext cx="11142518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8C12-F966-466F-A94D-697B4B840D0A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6832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4294967295"/>
          </p:nvPr>
        </p:nvSpPr>
        <p:spPr>
          <a:xfrm>
            <a:off x="1332413" y="1914768"/>
            <a:ext cx="8281850" cy="3447888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Immediate</a:t>
            </a:r>
          </a:p>
          <a:p>
            <a:r>
              <a:rPr lang="en-US" dirty="0"/>
              <a:t>We at Java Tucana are looking to future in a variety of ways: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Within each sales region, we’re making a concerted effort to expand our ever-growing list of customer countries and clients.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We’re building deeper, sustainable relationships with our growers, and seek to partner with new growers, to expand our inventory of resources and help shape and support their future growth.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 terms of end users, we are in the process of expanding our café franchise into additional markets in all regions, to increase demand and to maintain brand recognition and presence.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49979" y="1959428"/>
            <a:ext cx="8085907" cy="402336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sz="2800" b="1" dirty="0"/>
              <a:t>Long term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 our never-ending quest to remain on the cutting edge of coffee production and sales, next year we’ll begin in earnest a project we believe will ensure the long-term growth and success of Java Tucana, well into the next century: supporting the future colonization of Mars.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This project will require ongoing work in the following areas: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R&amp;D</a:t>
            </a:r>
            <a:r>
              <a:rPr lang="en-US" dirty="0"/>
              <a:t>: Encompasses both the ability to maintain an Earth-based supply chain and research into the feasibility of growing, harvesting, roasting, packing, and shipping beans in the Martian environment, both agriculturally and hydroponically.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Infrastructure development and implementation</a:t>
            </a:r>
            <a:r>
              <a:rPr lang="en-US" dirty="0"/>
              <a:t>: We’ll be the first coffee company that not only supplies coffee to Martians, but also provides the same café environment and services that people of Earth have come to expect from </a:t>
            </a:r>
            <a:br>
              <a:rPr lang="en-US" dirty="0"/>
            </a:br>
            <a:r>
              <a:rPr lang="en-US" dirty="0"/>
              <a:t>Java Tucana.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430" y="286603"/>
            <a:ext cx="1230630" cy="123063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52154" y="2127212"/>
            <a:ext cx="9148652" cy="4023360"/>
          </a:xfrm>
        </p:spPr>
        <p:txBody>
          <a:bodyPr/>
          <a:lstStyle/>
          <a:p>
            <a:r>
              <a:rPr lang="en-US" sz="2800" b="1" dirty="0"/>
              <a:t>Office coffee services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We’ll supply your office with early-morning deliveries of coffee, tea, bagels, fruit, and other goodies.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whole-bean, ground, and single-serving options.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offer rental and maintenance of coffee brewing systems.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C210B-42E1-4902-9F21-48237A408036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56508" y="2067802"/>
            <a:ext cx="9339943" cy="4023360"/>
          </a:xfrm>
        </p:spPr>
        <p:txBody>
          <a:bodyPr>
            <a:normAutofit lnSpcReduction="10000"/>
          </a:bodyPr>
          <a:lstStyle/>
          <a:p>
            <a:r>
              <a:rPr lang="en-US" sz="2800" b="1" dirty="0"/>
              <a:t>Wholesale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to vendors at wholesale prices, and our coffee will bring you more business.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our own coffee and tea blends, as well as selections of South American coffees and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C44B0-427B-4E00-8102-07037DB5BBDE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2080865"/>
            <a:ext cx="9509760" cy="4023360"/>
          </a:xfrm>
        </p:spPr>
        <p:txBody>
          <a:bodyPr/>
          <a:lstStyle/>
          <a:p>
            <a:r>
              <a:rPr lang="en-US" sz="2800" b="1" dirty="0"/>
              <a:t>Cafés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has cafés in many major cities. See our website for locations, hours, menus, and more.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Although we distribute our coffee and tea nationally, we are committed to local trade whenever possible.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4DEB-9E75-4FD0-A9D2-79154504D58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08760" y="2255692"/>
            <a:ext cx="9235440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 of coffee,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carry our own tea blends and a selection of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coffees and teas are available for your enjoyment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9774C-DC3D-464B-9A5B-33509755567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031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926771" y="2116182"/>
            <a:ext cx="8399417" cy="4008263"/>
          </a:xfrm>
        </p:spPr>
        <p:txBody>
          <a:bodyPr/>
          <a:lstStyle/>
          <a:p>
            <a:r>
              <a:rPr lang="en-US" sz="2800" b="1" dirty="0"/>
              <a:t>Single-region South American coffees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Brazilian Bourbon Santos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7E80-348F-4CCF-ABC1-EAD4D8488486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21626" y="2607524"/>
            <a:ext cx="7948748" cy="2193076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8E491-991C-4A14-9318-6822E55854CD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025287" y="2327872"/>
            <a:ext cx="8141425" cy="3148137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Indus black tea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580A8-11FC-49E5-83C1-FCA2B32ED9CC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18333</TotalTime>
  <Words>1180</Words>
  <Application>Microsoft Office PowerPoint</Application>
  <PresentationFormat>Widescreen</PresentationFormat>
  <Paragraphs>181</Paragraphs>
  <Slides>22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Courier New</vt:lpstr>
      <vt:lpstr>Garamond</vt:lpstr>
      <vt:lpstr>Tw Cen MT</vt:lpstr>
      <vt:lpstr>Droplet</vt:lpstr>
      <vt:lpstr>Java Tucana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  <vt:lpstr>Java Tucana Sales Report</vt:lpstr>
      <vt:lpstr>The Top Five Green Coffee Producers</vt:lpstr>
      <vt:lpstr>2019 Sales by rep and month</vt:lpstr>
      <vt:lpstr>Future prospects</vt:lpstr>
      <vt:lpstr>Future prospects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95</cp:revision>
  <dcterms:created xsi:type="dcterms:W3CDTF">2015-12-07T16:34:37Z</dcterms:created>
  <dcterms:modified xsi:type="dcterms:W3CDTF">2019-02-18T15:36:43Z</dcterms:modified>
</cp:coreProperties>
</file>