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wdp" ContentType="image/vnd.ms-photo"/>
  <Default Extension="wmf" ContentType="image/x-wmf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74" r:id="rId1"/>
  </p:sldMasterIdLst>
  <p:notesMasterIdLst>
    <p:notesMasterId r:id="rId28"/>
  </p:notesMasterIdLst>
  <p:handoutMasterIdLst>
    <p:handoutMasterId r:id="rId29"/>
  </p:handoutMasterIdLst>
  <p:sldIdLst>
    <p:sldId id="272" r:id="rId2"/>
    <p:sldId id="256" r:id="rId3"/>
    <p:sldId id="257" r:id="rId4"/>
    <p:sldId id="258" r:id="rId5"/>
    <p:sldId id="259" r:id="rId6"/>
    <p:sldId id="260" r:id="rId7"/>
    <p:sldId id="261" r:id="rId8"/>
    <p:sldId id="270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1" r:id="rId18"/>
    <p:sldId id="273" r:id="rId19"/>
    <p:sldId id="274" r:id="rId20"/>
    <p:sldId id="278" r:id="rId21"/>
    <p:sldId id="276" r:id="rId22"/>
    <p:sldId id="277" r:id="rId23"/>
    <p:sldId id="279" r:id="rId24"/>
    <p:sldId id="280" r:id="rId25"/>
    <p:sldId id="281" r:id="rId26"/>
    <p:sldId id="282" r:id="rId27"/>
  </p:sldIdLst>
  <p:sldSz cx="12192000" cy="6858000"/>
  <p:notesSz cx="7077075" cy="93630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D03447BB-5D67-496B-8E87-E561075AD55C}" styleName="Dark Style 1 - Accent 3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wholeTbl>
    <a:band1H>
      <a:tcStyle>
        <a:tcBdr/>
        <a:fill>
          <a:solidFill>
            <a:schemeClr val="accent3">
              <a:shade val="60000"/>
            </a:schemeClr>
          </a:solidFill>
        </a:fill>
      </a:tcStyle>
    </a:band1H>
    <a:band1V>
      <a:tcStyle>
        <a:tcBdr/>
        <a:fill>
          <a:solidFill>
            <a:schemeClr val="accent3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3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3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3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69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84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57" d="100"/>
          <a:sy n="57" d="100"/>
        </p:scale>
        <p:origin x="850" y="67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Jan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Sheet1!$A$2:$A$7</c:f>
              <c:strCache>
                <c:ptCount val="6"/>
                <c:pt idx="0">
                  <c:v>Daniels</c:v>
                </c:pt>
                <c:pt idx="1">
                  <c:v>Franklin</c:v>
                </c:pt>
                <c:pt idx="2">
                  <c:v>Hernandez</c:v>
                </c:pt>
                <c:pt idx="3">
                  <c:v>Lloyd</c:v>
                </c:pt>
                <c:pt idx="4">
                  <c:v>McCanney</c:v>
                </c:pt>
                <c:pt idx="5">
                  <c:v>Totals</c:v>
                </c:pt>
              </c:strCache>
            </c:strRef>
          </c:cat>
          <c:val>
            <c:numRef>
              <c:f>Sheet1!$B$2:$B$7</c:f>
              <c:numCache>
                <c:formatCode>_("$"* #,##0.00_);_("$"* \(#,##0.00\);_("$"* "-"??_);_(@_)</c:formatCode>
                <c:ptCount val="6"/>
                <c:pt idx="0">
                  <c:v>1232.1000000000001</c:v>
                </c:pt>
                <c:pt idx="1">
                  <c:v>1293.3000000000002</c:v>
                </c:pt>
                <c:pt idx="2">
                  <c:v>1467</c:v>
                </c:pt>
                <c:pt idx="3">
                  <c:v>1839.5999999999997</c:v>
                </c:pt>
                <c:pt idx="4">
                  <c:v>754.19999999999993</c:v>
                </c:pt>
                <c:pt idx="5">
                  <c:v>6586.2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0E6-490F-9FA9-7FA40A1E2563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Feb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Sheet1!$A$2:$A$7</c:f>
              <c:strCache>
                <c:ptCount val="6"/>
                <c:pt idx="0">
                  <c:v>Daniels</c:v>
                </c:pt>
                <c:pt idx="1">
                  <c:v>Franklin</c:v>
                </c:pt>
                <c:pt idx="2">
                  <c:v>Hernandez</c:v>
                </c:pt>
                <c:pt idx="3">
                  <c:v>Lloyd</c:v>
                </c:pt>
                <c:pt idx="4">
                  <c:v>McCanney</c:v>
                </c:pt>
                <c:pt idx="5">
                  <c:v>Totals</c:v>
                </c:pt>
              </c:strCache>
            </c:strRef>
          </c:cat>
          <c:val>
            <c:numRef>
              <c:f>Sheet1!$C$2:$C$7</c:f>
              <c:numCache>
                <c:formatCode>_("$"* #,##0.00_);_("$"* \(#,##0.00\);_("$"* "-"??_);_(@_)</c:formatCode>
                <c:ptCount val="6"/>
                <c:pt idx="0">
                  <c:v>1052.1000000000001</c:v>
                </c:pt>
                <c:pt idx="1">
                  <c:v>714.6</c:v>
                </c:pt>
                <c:pt idx="2">
                  <c:v>1188</c:v>
                </c:pt>
                <c:pt idx="3">
                  <c:v>1904.3999999999996</c:v>
                </c:pt>
                <c:pt idx="4">
                  <c:v>1045.8</c:v>
                </c:pt>
                <c:pt idx="5">
                  <c:v>5904.9000000000005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A0E6-490F-9FA9-7FA40A1E2563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Mar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Sheet1!$A$2:$A$7</c:f>
              <c:strCache>
                <c:ptCount val="6"/>
                <c:pt idx="0">
                  <c:v>Daniels</c:v>
                </c:pt>
                <c:pt idx="1">
                  <c:v>Franklin</c:v>
                </c:pt>
                <c:pt idx="2">
                  <c:v>Hernandez</c:v>
                </c:pt>
                <c:pt idx="3">
                  <c:v>Lloyd</c:v>
                </c:pt>
                <c:pt idx="4">
                  <c:v>McCanney</c:v>
                </c:pt>
                <c:pt idx="5">
                  <c:v>Totals</c:v>
                </c:pt>
              </c:strCache>
            </c:strRef>
          </c:cat>
          <c:val>
            <c:numRef>
              <c:f>Sheet1!$D$2:$D$7</c:f>
              <c:numCache>
                <c:formatCode>_("$"* #,##0.00_);_("$"* \(#,##0.00\);_("$"* "-"??_);_(@_)</c:formatCode>
                <c:ptCount val="6"/>
                <c:pt idx="0">
                  <c:v>561.6</c:v>
                </c:pt>
                <c:pt idx="1">
                  <c:v>299.69999999999993</c:v>
                </c:pt>
                <c:pt idx="2">
                  <c:v>1846.7999999999997</c:v>
                </c:pt>
                <c:pt idx="3">
                  <c:v>1744.1999999999998</c:v>
                </c:pt>
                <c:pt idx="4">
                  <c:v>1606.4999999999995</c:v>
                </c:pt>
                <c:pt idx="5">
                  <c:v>6058.7999999999993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A0E6-490F-9FA9-7FA40A1E2563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Apr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Sheet1!$A$2:$A$7</c:f>
              <c:strCache>
                <c:ptCount val="6"/>
                <c:pt idx="0">
                  <c:v>Daniels</c:v>
                </c:pt>
                <c:pt idx="1">
                  <c:v>Franklin</c:v>
                </c:pt>
                <c:pt idx="2">
                  <c:v>Hernandez</c:v>
                </c:pt>
                <c:pt idx="3">
                  <c:v>Lloyd</c:v>
                </c:pt>
                <c:pt idx="4">
                  <c:v>McCanney</c:v>
                </c:pt>
                <c:pt idx="5">
                  <c:v>Totals</c:v>
                </c:pt>
              </c:strCache>
            </c:strRef>
          </c:cat>
          <c:val>
            <c:numRef>
              <c:f>Sheet1!$E$2:$E$7</c:f>
              <c:numCache>
                <c:formatCode>_("$"* #,##0.00_);_("$"* \(#,##0.00\);_("$"* "-"??_);_(@_)</c:formatCode>
                <c:ptCount val="6"/>
                <c:pt idx="0">
                  <c:v>689.4</c:v>
                </c:pt>
                <c:pt idx="1">
                  <c:v>961.19999999999993</c:v>
                </c:pt>
                <c:pt idx="2">
                  <c:v>718.19999999999993</c:v>
                </c:pt>
                <c:pt idx="3">
                  <c:v>2736.9</c:v>
                </c:pt>
                <c:pt idx="4">
                  <c:v>2118.6</c:v>
                </c:pt>
                <c:pt idx="5">
                  <c:v>7224.2999999999993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A0E6-490F-9FA9-7FA40A1E2563}"/>
            </c:ext>
          </c:extLst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May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cat>
            <c:strRef>
              <c:f>Sheet1!$A$2:$A$7</c:f>
              <c:strCache>
                <c:ptCount val="6"/>
                <c:pt idx="0">
                  <c:v>Daniels</c:v>
                </c:pt>
                <c:pt idx="1">
                  <c:v>Franklin</c:v>
                </c:pt>
                <c:pt idx="2">
                  <c:v>Hernandez</c:v>
                </c:pt>
                <c:pt idx="3">
                  <c:v>Lloyd</c:v>
                </c:pt>
                <c:pt idx="4">
                  <c:v>McCanney</c:v>
                </c:pt>
                <c:pt idx="5">
                  <c:v>Totals</c:v>
                </c:pt>
              </c:strCache>
            </c:strRef>
          </c:cat>
          <c:val>
            <c:numRef>
              <c:f>Sheet1!$F$2:$F$7</c:f>
              <c:numCache>
                <c:formatCode>_("$"* #,##0.00_);_("$"* \(#,##0.00\);_("$"* "-"??_);_(@_)</c:formatCode>
                <c:ptCount val="6"/>
                <c:pt idx="0">
                  <c:v>1409.3999999999999</c:v>
                </c:pt>
                <c:pt idx="1">
                  <c:v>1119.5999999999999</c:v>
                </c:pt>
                <c:pt idx="2">
                  <c:v>1734.3</c:v>
                </c:pt>
                <c:pt idx="3">
                  <c:v>1960.1999999999998</c:v>
                </c:pt>
                <c:pt idx="4">
                  <c:v>2254.4999999999995</c:v>
                </c:pt>
                <c:pt idx="5">
                  <c:v>8478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A0E6-490F-9FA9-7FA40A1E2563}"/>
            </c:ext>
          </c:extLst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Jun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cat>
            <c:strRef>
              <c:f>Sheet1!$A$2:$A$7</c:f>
              <c:strCache>
                <c:ptCount val="6"/>
                <c:pt idx="0">
                  <c:v>Daniels</c:v>
                </c:pt>
                <c:pt idx="1">
                  <c:v>Franklin</c:v>
                </c:pt>
                <c:pt idx="2">
                  <c:v>Hernandez</c:v>
                </c:pt>
                <c:pt idx="3">
                  <c:v>Lloyd</c:v>
                </c:pt>
                <c:pt idx="4">
                  <c:v>McCanney</c:v>
                </c:pt>
                <c:pt idx="5">
                  <c:v>Totals</c:v>
                </c:pt>
              </c:strCache>
            </c:strRef>
          </c:cat>
          <c:val>
            <c:numRef>
              <c:f>Sheet1!$G$2:$G$7</c:f>
              <c:numCache>
                <c:formatCode>_("$"* #,##0.00_);_("$"* \(#,##0.00\);_("$"* "-"??_);_(@_)</c:formatCode>
                <c:ptCount val="6"/>
                <c:pt idx="0">
                  <c:v>992.7</c:v>
                </c:pt>
                <c:pt idx="1">
                  <c:v>1189.8</c:v>
                </c:pt>
                <c:pt idx="2">
                  <c:v>878.4</c:v>
                </c:pt>
                <c:pt idx="3">
                  <c:v>1206</c:v>
                </c:pt>
                <c:pt idx="4">
                  <c:v>1592.0999999999997</c:v>
                </c:pt>
                <c:pt idx="5">
                  <c:v>5858.9999999999991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A0E6-490F-9FA9-7FA40A1E2563}"/>
            </c:ext>
          </c:extLst>
        </c:ser>
        <c:ser>
          <c:idx val="6"/>
          <c:order val="6"/>
          <c:tx>
            <c:strRef>
              <c:f>Sheet1!$H$1</c:f>
              <c:strCache>
                <c:ptCount val="1"/>
                <c:pt idx="0">
                  <c:v>Jul</c:v>
                </c:pt>
              </c:strCache>
            </c:strRef>
          </c:tx>
          <c:spPr>
            <a:solidFill>
              <a:schemeClr val="accent1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Sheet1!$A$2:$A$7</c:f>
              <c:strCache>
                <c:ptCount val="6"/>
                <c:pt idx="0">
                  <c:v>Daniels</c:v>
                </c:pt>
                <c:pt idx="1">
                  <c:v>Franklin</c:v>
                </c:pt>
                <c:pt idx="2">
                  <c:v>Hernandez</c:v>
                </c:pt>
                <c:pt idx="3">
                  <c:v>Lloyd</c:v>
                </c:pt>
                <c:pt idx="4">
                  <c:v>McCanney</c:v>
                </c:pt>
                <c:pt idx="5">
                  <c:v>Totals</c:v>
                </c:pt>
              </c:strCache>
            </c:strRef>
          </c:cat>
          <c:val>
            <c:numRef>
              <c:f>Sheet1!$H$2:$H$7</c:f>
              <c:numCache>
                <c:formatCode>_("$"* #,##0.00_);_("$"* \(#,##0.00\);_("$"* "-"??_);_(@_)</c:formatCode>
                <c:ptCount val="6"/>
                <c:pt idx="0">
                  <c:v>567</c:v>
                </c:pt>
                <c:pt idx="1">
                  <c:v>1225.8</c:v>
                </c:pt>
                <c:pt idx="2">
                  <c:v>888.29999999999984</c:v>
                </c:pt>
                <c:pt idx="3">
                  <c:v>1828.8</c:v>
                </c:pt>
                <c:pt idx="4">
                  <c:v>3591</c:v>
                </c:pt>
                <c:pt idx="5">
                  <c:v>8100.9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A0E6-490F-9FA9-7FA40A1E2563}"/>
            </c:ext>
          </c:extLst>
        </c:ser>
        <c:ser>
          <c:idx val="7"/>
          <c:order val="7"/>
          <c:tx>
            <c:strRef>
              <c:f>Sheet1!$I$1</c:f>
              <c:strCache>
                <c:ptCount val="1"/>
                <c:pt idx="0">
                  <c:v>Aug</c:v>
                </c:pt>
              </c:strCache>
            </c:strRef>
          </c:tx>
          <c:spPr>
            <a:solidFill>
              <a:schemeClr val="accent2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Sheet1!$A$2:$A$7</c:f>
              <c:strCache>
                <c:ptCount val="6"/>
                <c:pt idx="0">
                  <c:v>Daniels</c:v>
                </c:pt>
                <c:pt idx="1">
                  <c:v>Franklin</c:v>
                </c:pt>
                <c:pt idx="2">
                  <c:v>Hernandez</c:v>
                </c:pt>
                <c:pt idx="3">
                  <c:v>Lloyd</c:v>
                </c:pt>
                <c:pt idx="4">
                  <c:v>McCanney</c:v>
                </c:pt>
                <c:pt idx="5">
                  <c:v>Totals</c:v>
                </c:pt>
              </c:strCache>
            </c:strRef>
          </c:cat>
          <c:val>
            <c:numRef>
              <c:f>Sheet1!$I$2:$I$7</c:f>
              <c:numCache>
                <c:formatCode>_("$"* #,##0.00_);_("$"* \(#,##0.00\);_("$"* "-"??_);_(@_)</c:formatCode>
                <c:ptCount val="6"/>
                <c:pt idx="0">
                  <c:v>670.49999999999989</c:v>
                </c:pt>
                <c:pt idx="1">
                  <c:v>963</c:v>
                </c:pt>
                <c:pt idx="2">
                  <c:v>1544.3999999999999</c:v>
                </c:pt>
                <c:pt idx="3">
                  <c:v>808.19999999999982</c:v>
                </c:pt>
                <c:pt idx="4">
                  <c:v>2973.6</c:v>
                </c:pt>
                <c:pt idx="5">
                  <c:v>6959.6999999999989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A0E6-490F-9FA9-7FA40A1E2563}"/>
            </c:ext>
          </c:extLst>
        </c:ser>
        <c:ser>
          <c:idx val="8"/>
          <c:order val="8"/>
          <c:tx>
            <c:strRef>
              <c:f>Sheet1!$J$1</c:f>
              <c:strCache>
                <c:ptCount val="1"/>
                <c:pt idx="0">
                  <c:v>Sep</c:v>
                </c:pt>
              </c:strCache>
            </c:strRef>
          </c:tx>
          <c:spPr>
            <a:solidFill>
              <a:schemeClr val="accent3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Sheet1!$A$2:$A$7</c:f>
              <c:strCache>
                <c:ptCount val="6"/>
                <c:pt idx="0">
                  <c:v>Daniels</c:v>
                </c:pt>
                <c:pt idx="1">
                  <c:v>Franklin</c:v>
                </c:pt>
                <c:pt idx="2">
                  <c:v>Hernandez</c:v>
                </c:pt>
                <c:pt idx="3">
                  <c:v>Lloyd</c:v>
                </c:pt>
                <c:pt idx="4">
                  <c:v>McCanney</c:v>
                </c:pt>
                <c:pt idx="5">
                  <c:v>Totals</c:v>
                </c:pt>
              </c:strCache>
            </c:strRef>
          </c:cat>
          <c:val>
            <c:numRef>
              <c:f>Sheet1!$J$2:$J$7</c:f>
              <c:numCache>
                <c:formatCode>_("$"* #,##0.00_);_("$"* \(#,##0.00\);_("$"* "-"??_);_(@_)</c:formatCode>
                <c:ptCount val="6"/>
                <c:pt idx="0">
                  <c:v>833.39999999999986</c:v>
                </c:pt>
                <c:pt idx="1">
                  <c:v>855</c:v>
                </c:pt>
                <c:pt idx="2">
                  <c:v>1091.6999999999998</c:v>
                </c:pt>
                <c:pt idx="3">
                  <c:v>2141.1</c:v>
                </c:pt>
                <c:pt idx="4">
                  <c:v>444.59999999999997</c:v>
                </c:pt>
                <c:pt idx="5">
                  <c:v>5365.7999999999993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A0E6-490F-9FA9-7FA40A1E2563}"/>
            </c:ext>
          </c:extLst>
        </c:ser>
        <c:ser>
          <c:idx val="9"/>
          <c:order val="9"/>
          <c:tx>
            <c:strRef>
              <c:f>Sheet1!$K$1</c:f>
              <c:strCache>
                <c:ptCount val="1"/>
                <c:pt idx="0">
                  <c:v>Oct</c:v>
                </c:pt>
              </c:strCache>
            </c:strRef>
          </c:tx>
          <c:spPr>
            <a:solidFill>
              <a:schemeClr val="accent4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Sheet1!$A$2:$A$7</c:f>
              <c:strCache>
                <c:ptCount val="6"/>
                <c:pt idx="0">
                  <c:v>Daniels</c:v>
                </c:pt>
                <c:pt idx="1">
                  <c:v>Franklin</c:v>
                </c:pt>
                <c:pt idx="2">
                  <c:v>Hernandez</c:v>
                </c:pt>
                <c:pt idx="3">
                  <c:v>Lloyd</c:v>
                </c:pt>
                <c:pt idx="4">
                  <c:v>McCanney</c:v>
                </c:pt>
                <c:pt idx="5">
                  <c:v>Totals</c:v>
                </c:pt>
              </c:strCache>
            </c:strRef>
          </c:cat>
          <c:val>
            <c:numRef>
              <c:f>Sheet1!$K$2:$K$7</c:f>
              <c:numCache>
                <c:formatCode>_("$"* #,##0.00_);_("$"* \(#,##0.00\);_("$"* "-"??_);_(@_)</c:formatCode>
                <c:ptCount val="6"/>
                <c:pt idx="0">
                  <c:v>381.59999999999997</c:v>
                </c:pt>
                <c:pt idx="1">
                  <c:v>1241.0999999999999</c:v>
                </c:pt>
                <c:pt idx="2">
                  <c:v>1500.3</c:v>
                </c:pt>
                <c:pt idx="3">
                  <c:v>2594.6999999999998</c:v>
                </c:pt>
                <c:pt idx="4">
                  <c:v>1164.5999999999997</c:v>
                </c:pt>
                <c:pt idx="5">
                  <c:v>6882.2999999999993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9-A0E6-490F-9FA9-7FA40A1E2563}"/>
            </c:ext>
          </c:extLst>
        </c:ser>
        <c:ser>
          <c:idx val="10"/>
          <c:order val="10"/>
          <c:tx>
            <c:strRef>
              <c:f>Sheet1!$L$1</c:f>
              <c:strCache>
                <c:ptCount val="1"/>
                <c:pt idx="0">
                  <c:v>Nov</c:v>
                </c:pt>
              </c:strCache>
            </c:strRef>
          </c:tx>
          <c:spPr>
            <a:solidFill>
              <a:schemeClr val="accent5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Sheet1!$A$2:$A$7</c:f>
              <c:strCache>
                <c:ptCount val="6"/>
                <c:pt idx="0">
                  <c:v>Daniels</c:v>
                </c:pt>
                <c:pt idx="1">
                  <c:v>Franklin</c:v>
                </c:pt>
                <c:pt idx="2">
                  <c:v>Hernandez</c:v>
                </c:pt>
                <c:pt idx="3">
                  <c:v>Lloyd</c:v>
                </c:pt>
                <c:pt idx="4">
                  <c:v>McCanney</c:v>
                </c:pt>
                <c:pt idx="5">
                  <c:v>Totals</c:v>
                </c:pt>
              </c:strCache>
            </c:strRef>
          </c:cat>
          <c:val>
            <c:numRef>
              <c:f>Sheet1!$L$2:$L$7</c:f>
              <c:numCache>
                <c:formatCode>_("$"* #,##0.00_);_("$"* \(#,##0.00\);_("$"* "-"??_);_(@_)</c:formatCode>
                <c:ptCount val="6"/>
                <c:pt idx="0">
                  <c:v>444.6</c:v>
                </c:pt>
                <c:pt idx="1">
                  <c:v>1291.5</c:v>
                </c:pt>
                <c:pt idx="2">
                  <c:v>2015.0999999999997</c:v>
                </c:pt>
                <c:pt idx="3">
                  <c:v>2427.2999999999997</c:v>
                </c:pt>
                <c:pt idx="4">
                  <c:v>1001.6999999999999</c:v>
                </c:pt>
                <c:pt idx="5">
                  <c:v>7180.2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A0E6-490F-9FA9-7FA40A1E2563}"/>
            </c:ext>
          </c:extLst>
        </c:ser>
        <c:ser>
          <c:idx val="11"/>
          <c:order val="11"/>
          <c:tx>
            <c:strRef>
              <c:f>Sheet1!$M$1</c:f>
              <c:strCache>
                <c:ptCount val="1"/>
                <c:pt idx="0">
                  <c:v>Dec</c:v>
                </c:pt>
              </c:strCache>
            </c:strRef>
          </c:tx>
          <c:spPr>
            <a:solidFill>
              <a:schemeClr val="accent6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Sheet1!$A$2:$A$7</c:f>
              <c:strCache>
                <c:ptCount val="6"/>
                <c:pt idx="0">
                  <c:v>Daniels</c:v>
                </c:pt>
                <c:pt idx="1">
                  <c:v>Franklin</c:v>
                </c:pt>
                <c:pt idx="2">
                  <c:v>Hernandez</c:v>
                </c:pt>
                <c:pt idx="3">
                  <c:v>Lloyd</c:v>
                </c:pt>
                <c:pt idx="4">
                  <c:v>McCanney</c:v>
                </c:pt>
                <c:pt idx="5">
                  <c:v>Totals</c:v>
                </c:pt>
              </c:strCache>
            </c:strRef>
          </c:cat>
          <c:val>
            <c:numRef>
              <c:f>Sheet1!$M$2:$M$7</c:f>
              <c:numCache>
                <c:formatCode>_("$"* #,##0.00_);_("$"* \(#,##0.00\);_("$"* "-"??_);_(@_)</c:formatCode>
                <c:ptCount val="6"/>
                <c:pt idx="0">
                  <c:v>372.59999999999997</c:v>
                </c:pt>
                <c:pt idx="1">
                  <c:v>1384.1999999999998</c:v>
                </c:pt>
                <c:pt idx="2">
                  <c:v>727.19999999999993</c:v>
                </c:pt>
                <c:pt idx="3">
                  <c:v>2200.5</c:v>
                </c:pt>
                <c:pt idx="4">
                  <c:v>1520.1</c:v>
                </c:pt>
                <c:pt idx="5">
                  <c:v>6204.6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B-A0E6-490F-9FA9-7FA40A1E256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-1663401664"/>
        <c:axId val="-1663407648"/>
      </c:barChart>
      <c:catAx>
        <c:axId val="-1663401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1663407648"/>
        <c:crosses val="autoZero"/>
        <c:auto val="1"/>
        <c:lblAlgn val="ctr"/>
        <c:lblOffset val="100"/>
        <c:noMultiLvlLbl val="0"/>
      </c:catAx>
      <c:valAx>
        <c:axId val="-166340764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_(&quot;$&quot;* #,##0.00_);_(&quot;$&quot;* \(#,##0.00\);_(&quot;$&quot;* &quot;-&quot;??_);_(@_)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1663401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3066733" cy="469780"/>
          </a:xfrm>
          <a:prstGeom prst="rect">
            <a:avLst/>
          </a:prstGeom>
        </p:spPr>
        <p:txBody>
          <a:bodyPr vert="horz" lIns="93925" tIns="46962" rIns="93925" bIns="46962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008706" y="0"/>
            <a:ext cx="3066733" cy="469780"/>
          </a:xfrm>
          <a:prstGeom prst="rect">
            <a:avLst/>
          </a:prstGeom>
        </p:spPr>
        <p:txBody>
          <a:bodyPr vert="horz" lIns="93925" tIns="46962" rIns="93925" bIns="46962" rtlCol="0"/>
          <a:lstStyle>
            <a:lvl1pPr algn="r">
              <a:defRPr sz="1200"/>
            </a:lvl1pPr>
          </a:lstStyle>
          <a:p>
            <a:fld id="{F4B75D22-9FE6-4B1E-8D6E-9F7605AFFC14}" type="datetimeFigureOut">
              <a:rPr lang="en-US" smtClean="0"/>
              <a:t>2/18/2019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8893298"/>
            <a:ext cx="3066733" cy="469779"/>
          </a:xfrm>
          <a:prstGeom prst="rect">
            <a:avLst/>
          </a:prstGeom>
        </p:spPr>
        <p:txBody>
          <a:bodyPr vert="horz" lIns="93925" tIns="46962" rIns="93925" bIns="46962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008706" y="8893298"/>
            <a:ext cx="3066733" cy="469779"/>
          </a:xfrm>
          <a:prstGeom prst="rect">
            <a:avLst/>
          </a:prstGeom>
        </p:spPr>
        <p:txBody>
          <a:bodyPr vert="horz" lIns="93925" tIns="46962" rIns="93925" bIns="46962" rtlCol="0" anchor="b"/>
          <a:lstStyle>
            <a:lvl1pPr algn="r">
              <a:defRPr sz="1200"/>
            </a:lvl1pPr>
          </a:lstStyle>
          <a:p>
            <a:fld id="{8FA1F97B-CB2C-4470-981E-1DCC16221B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05443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3066733" cy="469780"/>
          </a:xfrm>
          <a:prstGeom prst="rect">
            <a:avLst/>
          </a:prstGeom>
        </p:spPr>
        <p:txBody>
          <a:bodyPr vert="horz" lIns="93925" tIns="46962" rIns="93925" bIns="46962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08706" y="0"/>
            <a:ext cx="3066733" cy="469780"/>
          </a:xfrm>
          <a:prstGeom prst="rect">
            <a:avLst/>
          </a:prstGeom>
        </p:spPr>
        <p:txBody>
          <a:bodyPr vert="horz" lIns="93925" tIns="46962" rIns="93925" bIns="46962" rtlCol="0"/>
          <a:lstStyle>
            <a:lvl1pPr algn="r">
              <a:defRPr sz="1200"/>
            </a:lvl1pPr>
          </a:lstStyle>
          <a:p>
            <a:fld id="{6CC9007A-D019-4691-857B-FBF4308AE530}" type="datetimeFigureOut">
              <a:rPr lang="en-US" smtClean="0"/>
              <a:t>2/18/2019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30250" y="1169988"/>
            <a:ext cx="5616575" cy="31607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925" tIns="46962" rIns="93925" bIns="46962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7708" y="4505981"/>
            <a:ext cx="5661660" cy="3686711"/>
          </a:xfrm>
          <a:prstGeom prst="rect">
            <a:avLst/>
          </a:prstGeom>
        </p:spPr>
        <p:txBody>
          <a:bodyPr vert="horz" lIns="93925" tIns="46962" rIns="93925" bIns="46962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8893298"/>
            <a:ext cx="3066733" cy="469779"/>
          </a:xfrm>
          <a:prstGeom prst="rect">
            <a:avLst/>
          </a:prstGeom>
        </p:spPr>
        <p:txBody>
          <a:bodyPr vert="horz" lIns="93925" tIns="46962" rIns="93925" bIns="46962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08706" y="8893298"/>
            <a:ext cx="3066733" cy="469779"/>
          </a:xfrm>
          <a:prstGeom prst="rect">
            <a:avLst/>
          </a:prstGeom>
        </p:spPr>
        <p:txBody>
          <a:bodyPr vert="horz" lIns="93925" tIns="46962" rIns="93925" bIns="46962" rtlCol="0" anchor="b"/>
          <a:lstStyle>
            <a:lvl1pPr algn="r">
              <a:defRPr sz="1200"/>
            </a:lvl1pPr>
          </a:lstStyle>
          <a:p>
            <a:fld id="{D7C2D5C8-A9E8-49B8-B3D0-07FC577403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26111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C2D5C8-A9E8-49B8-B3D0-07FC57740352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72494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C2D5C8-A9E8-49B8-B3D0-07FC57740352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870938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C2D5C8-A9E8-49B8-B3D0-07FC57740352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07467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4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1300785"/>
            <a:ext cx="8689976" cy="2509213"/>
          </a:xfrm>
        </p:spPr>
        <p:txBody>
          <a:bodyPr anchor="b">
            <a:normAutofit/>
          </a:bodyPr>
          <a:lstStyle>
            <a:lvl1pPr algn="ctr">
              <a:defRPr sz="5400">
                <a:latin typeface="Garamond" panose="02020404030301010803" pitchFamily="18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89976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1C35E3-A08A-4704-B820-EBCE90A93432}" type="datetime5">
              <a:rPr lang="en-US" smtClean="0"/>
              <a:t>18-Feb-19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7092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5000">
        <p14:reveal thruBlk="1"/>
      </p:transition>
    </mc:Choice>
    <mc:Fallback xmlns="">
      <p:transition spd="slow" advClick="0" advTm="50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4289374"/>
            <a:ext cx="10364432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84744" y="698261"/>
            <a:ext cx="9822532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5108728"/>
            <a:ext cx="10364452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05169-5636-4A17-B858-317A8C4B7DE8}" type="datetime5">
              <a:rPr lang="en-US" smtClean="0"/>
              <a:t>18-Feb-19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70377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5000">
        <p14:reveal thruBlk="1"/>
      </p:transition>
    </mc:Choice>
    <mc:Fallback xmlns="">
      <p:transition spd="slow" advClick="0" advTm="5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599"/>
            <a:ext cx="10364452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204821"/>
            <a:ext cx="10364452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7047A0-8761-42D5-8637-1CDAAF1D78A4}" type="datetime5">
              <a:rPr lang="en-US" smtClean="0"/>
              <a:t>18-Feb-19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66046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5000">
        <p14:reveal thruBlk="1"/>
      </p:transition>
    </mc:Choice>
    <mc:Fallback xmlns="">
      <p:transition spd="slow" advClick="0" advTm="500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4372796"/>
            <a:ext cx="10364452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0853A7-67FD-4B58-8F19-2A5279566A99}" type="datetime5">
              <a:rPr lang="en-US" smtClean="0"/>
              <a:t>18-Feb-19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001488" y="75416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557558" y="29935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910499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5000">
        <p14:reveal thruBlk="1"/>
      </p:transition>
    </mc:Choice>
    <mc:Fallback xmlns="">
      <p:transition spd="slow" advClick="0" advTm="5000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2138721"/>
            <a:ext cx="10364452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662335"/>
            <a:ext cx="10364452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F4722C-41CC-40C0-AE60-814B15D98FD0}" type="datetime5">
              <a:rPr lang="en-US" smtClean="0"/>
              <a:t>18-Feb-19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0657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5000">
        <p14:reveal thruBlk="1"/>
      </p:transition>
    </mc:Choice>
    <mc:Fallback xmlns="">
      <p:transition spd="slow" advClick="0" advTm="5000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10364452" cy="160509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74" y="2367093"/>
            <a:ext cx="329897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74" y="2943355"/>
            <a:ext cx="329897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52389" y="2367093"/>
            <a:ext cx="329152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348" y="2943355"/>
            <a:ext cx="3303351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367093"/>
            <a:ext cx="33049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3298" y="2943355"/>
            <a:ext cx="3304928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21B06-B0A4-40F0-91CF-0DE0EC868B1A}" type="datetime5">
              <a:rPr lang="en-US" smtClean="0"/>
              <a:t>18-Feb-19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74183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5000">
        <p14:reveal thruBlk="1"/>
      </p:transition>
    </mc:Choice>
    <mc:Fallback xmlns="">
      <p:transition spd="slow" advClick="0" advTm="5000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74" y="610772"/>
            <a:ext cx="10364452" cy="160392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74" y="4204820"/>
            <a:ext cx="3296409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13774" y="2367093"/>
            <a:ext cx="3296409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74" y="4781082"/>
            <a:ext cx="3296409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59" y="4204820"/>
            <a:ext cx="33018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41348" y="2367093"/>
            <a:ext cx="3303352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81080"/>
            <a:ext cx="3303352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4204820"/>
            <a:ext cx="330068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973298" y="2367093"/>
            <a:ext cx="3304928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173" y="4781078"/>
            <a:ext cx="3305053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03FEAF-FC9F-4F05-9418-EDDC788849B9}" type="datetime5">
              <a:rPr lang="en-US" smtClean="0"/>
              <a:t>18-Feb-19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409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5000">
        <p14:reveal thruBlk="1"/>
      </p:transition>
    </mc:Choice>
    <mc:Fallback xmlns="">
      <p:transition spd="slow" advClick="0" advTm="5000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2367093"/>
            <a:ext cx="10364452" cy="342410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F05A7B-DF47-4289-8CE2-BFB5F198C422}" type="datetime5">
              <a:rPr lang="en-US" smtClean="0"/>
              <a:t>18-Feb-19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61155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5000">
        <p14:reveal thruBlk="1"/>
      </p:transition>
    </mc:Choice>
    <mc:Fallback xmlns="">
      <p:transition spd="slow" advClick="0" advTm="5000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601"/>
            <a:ext cx="2553326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609601"/>
            <a:ext cx="7658724" cy="518159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9DF4C7-2BD9-41B3-8497-A566ED8EDDA0}" type="datetime5">
              <a:rPr lang="en-US" smtClean="0"/>
              <a:t>18-Feb-19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7217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5000">
        <p14:reveal thruBlk="1"/>
      </p:transition>
    </mc:Choice>
    <mc:Fallback xmlns="">
      <p:transition spd="slow" advClick="0" advTm="5000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B6ADB5-CBBA-4518-BED6-3A5A7CAE3B8B}" type="datetimeFigureOut">
              <a:rPr lang="en-US" smtClean="0"/>
              <a:t>2/18/2019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3FA724-819B-44E3-9DC4-DDB61449CF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54444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4E8C12-F966-466F-A94D-697B4B840D0A}" type="datetime5">
              <a:rPr lang="en-US" smtClean="0"/>
              <a:t>18-Feb-19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9562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5000">
        <p14:reveal thruBlk="1"/>
      </p:transition>
    </mc:Choice>
    <mc:Fallback xmlns="">
      <p:transition spd="slow" advClick="0" advTm="5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828563"/>
            <a:ext cx="10351752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4" y="3657457"/>
            <a:ext cx="10351752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B8F6B2-2C3F-4DA6-8908-2CCE37768B1D}" type="datetime5">
              <a:rPr lang="en-US" smtClean="0"/>
              <a:t>18-Feb-19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9521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5000">
        <p14:reveal thruBlk="1"/>
      </p:transition>
    </mc:Choice>
    <mc:Fallback xmlns="">
      <p:transition spd="slow" advClick="0" advTm="5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5106026" cy="342410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6172200" y="2367092"/>
            <a:ext cx="5105400" cy="342410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6ABBE3-B98B-4A26-A65D-4C89F55F6A9F}" type="datetime5">
              <a:rPr lang="en-US" smtClean="0"/>
              <a:t>18-Feb-19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6644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5000">
        <p14:reveal thruBlk="1"/>
      </p:transition>
    </mc:Choice>
    <mc:Fallback xmlns="">
      <p:transition spd="slow" advClick="0" advTm="5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6328" y="2371018"/>
            <a:ext cx="487347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913774" y="3051012"/>
            <a:ext cx="5106027" cy="274018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96423" y="2371018"/>
            <a:ext cx="488180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6172200" y="3051012"/>
            <a:ext cx="5105401" cy="274018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D59EC-BDE4-4CB3-BC58-1E10D5B0A728}" type="datetime5">
              <a:rPr lang="en-US" smtClean="0"/>
              <a:t>18-Feb-19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1876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5000">
        <p14:reveal thruBlk="1"/>
      </p:transition>
    </mc:Choice>
    <mc:Fallback xmlns="">
      <p:transition spd="slow" advClick="0" advTm="5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BC2D65-7B3D-4D1D-99A8-8B846494268C}" type="datetime5">
              <a:rPr lang="en-US" smtClean="0"/>
              <a:t>18-Feb-19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0221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5000">
        <p14:reveal thruBlk="1"/>
      </p:transition>
    </mc:Choice>
    <mc:Fallback xmlns="">
      <p:transition spd="slow" advClick="0" advTm="5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65AEF3-6B7D-4A43-A9CC-A0540BC9672D}" type="datetime5">
              <a:rPr lang="en-US" smtClean="0"/>
              <a:t>18-Feb-19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5571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5000">
        <p14:reveal thruBlk="1"/>
      </p:transition>
    </mc:Choice>
    <mc:Fallback xmlns="">
      <p:transition spd="slow" advClick="0" advTm="5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3935688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78062" y="609600"/>
            <a:ext cx="6200163" cy="518159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2632852"/>
            <a:ext cx="3935689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FE9A4-F572-4B38-AF33-8E3959EE922D}" type="datetime5">
              <a:rPr lang="en-US" smtClean="0"/>
              <a:t>18-Feb-19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4080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5000">
        <p14:reveal thruBlk="1"/>
      </p:transition>
    </mc:Choice>
    <mc:Fallback xmlns="">
      <p:transition spd="slow" advClick="0" advTm="50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5934969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3" y="609601"/>
            <a:ext cx="3255358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632852"/>
            <a:ext cx="5934949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EAB427-8E38-4BCB-9C71-98B37802BE4A}" type="datetime5">
              <a:rPr lang="en-US" smtClean="0"/>
              <a:t>18-Feb-19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752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5000">
        <p14:reveal thruBlk="1"/>
      </p:transition>
    </mc:Choice>
    <mc:Fallback xmlns="">
      <p:transition spd="slow" advClick="0" advTm="5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2.jp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4.png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3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0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3975" y="0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5" y="2367093"/>
            <a:ext cx="10364452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6862" y="643277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06DD185B-5B5B-4BC4-9017-76078DDFB983}" type="datetime5">
              <a:rPr lang="en-US" smtClean="0"/>
              <a:t>18-Feb-19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224" y="6432773"/>
            <a:ext cx="6672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r>
              <a:rPr lang="en-US"/>
              <a:t>Copyright 2019 </a:t>
            </a:r>
            <a:r>
              <a:rPr lang="en-US" dirty="0"/>
              <a:t>Java Tucana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65799" y="6432772"/>
            <a:ext cx="7642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9732" y="5271260"/>
            <a:ext cx="2380110" cy="1586740"/>
          </a:xfrm>
          <a:prstGeom prst="roundRect">
            <a:avLst>
              <a:gd name="adj" fmla="val 8594"/>
            </a:avLst>
          </a:prstGeom>
          <a:blipFill dpi="0" rotWithShape="1">
            <a:blip r:embed="rId22"/>
            <a:srcRect/>
            <a:tile tx="0" ty="0" sx="100000" sy="100000" flip="none" algn="tl"/>
          </a:blipFill>
          <a:ln>
            <a:noFill/>
          </a:ln>
          <a:effectLst>
            <a:outerShdw blurRad="50800" dist="50800" dir="5400000" algn="ctr" rotWithShape="0">
              <a:srgbClr val="000000"/>
            </a:outerShdw>
            <a:softEdge rad="381000"/>
          </a:effectLst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9463" y="0"/>
            <a:ext cx="1180648" cy="5736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69469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5" r:id="rId1"/>
    <p:sldLayoutId id="2147483776" r:id="rId2"/>
    <p:sldLayoutId id="2147483777" r:id="rId3"/>
    <p:sldLayoutId id="2147483778" r:id="rId4"/>
    <p:sldLayoutId id="2147483779" r:id="rId5"/>
    <p:sldLayoutId id="2147483780" r:id="rId6"/>
    <p:sldLayoutId id="2147483781" r:id="rId7"/>
    <p:sldLayoutId id="2147483782" r:id="rId8"/>
    <p:sldLayoutId id="2147483783" r:id="rId9"/>
    <p:sldLayoutId id="2147483784" r:id="rId10"/>
    <p:sldLayoutId id="2147483785" r:id="rId11"/>
    <p:sldLayoutId id="2147483786" r:id="rId12"/>
    <p:sldLayoutId id="2147483787" r:id="rId13"/>
    <p:sldLayoutId id="2147483788" r:id="rId14"/>
    <p:sldLayoutId id="2147483789" r:id="rId15"/>
    <p:sldLayoutId id="2147483790" r:id="rId16"/>
    <p:sldLayoutId id="2147483791" r:id="rId17"/>
    <p:sldLayoutId id="2147483792" r:id="rId18"/>
  </p:sldLayoutIdLst>
  <mc:AlternateContent xmlns:mc="http://schemas.openxmlformats.org/markup-compatibility/2006" xmlns:p14="http://schemas.microsoft.com/office/powerpoint/2010/main">
    <mc:Choice Requires="p14">
      <p:transition spd="slow" p14:dur="3400" advClick="0" advTm="5000">
        <p14:reveal thruBlk="1"/>
      </p:transition>
    </mc:Choice>
    <mc:Fallback xmlns="">
      <p:transition spd="slow" advClick="0" advTm="5000">
        <p:fade/>
      </p:transition>
    </mc:Fallback>
  </mc:AlternateContent>
  <p:hf hdr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Relationship Id="rId4" Type="http://schemas.openxmlformats.org/officeDocument/2006/relationships/slide" Target="slide18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8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8.wm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>
                <a:solidFill>
                  <a:srgbClr val="C00000"/>
                </a:solidFill>
              </a:rPr>
              <a:t>Java Tucana</a:t>
            </a: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Only the Best</a:t>
            </a:r>
          </a:p>
        </p:txBody>
      </p:sp>
    </p:spTree>
    <p:extLst>
      <p:ext uri="{BB962C8B-B14F-4D97-AF65-F5344CB8AC3E}">
        <p14:creationId xmlns:p14="http://schemas.microsoft.com/office/powerpoint/2010/main" val="14828238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5000">
        <p14:reveal thruBlk="1"/>
      </p:transition>
    </mc:Choice>
    <mc:Fallback xmlns="">
      <p:transition spd="slow" advClick="0" advTm="5000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Single-region South American coffees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1345474" y="2224557"/>
            <a:ext cx="9562011" cy="4023360"/>
          </a:xfrm>
        </p:spPr>
        <p:txBody>
          <a:bodyPr/>
          <a:lstStyle/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Coffee has been cultivated in South America since the 1700’s.</a:t>
            </a:r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Most of the plants are of the Arabica variety, but regional differences in climate, elevation, and soil mean a wide range of flavor, body, and acidity.</a:t>
            </a:r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Java Tucana carries the best South American coffees our buyers can find.</a:t>
            </a:r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We also produce our own blends, including our signature Tucana Roast.</a:t>
            </a:r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You can enjoy all our coffees in our cafés or at home.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8597C4-0001-41EE-99D9-04EB1DC6CF93}" type="datetime5">
              <a:rPr lang="en-US" smtClean="0"/>
              <a:t>18-Feb-19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5101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5000">
        <p14:reveal thruBlk="1"/>
      </p:transition>
    </mc:Choice>
    <mc:Fallback xmlns="">
      <p:transition spd="slow" advClick="0" advTm="5000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Single-region South American coffees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1321525" y="2538066"/>
            <a:ext cx="9548949" cy="2543089"/>
          </a:xfrm>
        </p:spPr>
        <p:txBody>
          <a:bodyPr/>
          <a:lstStyle/>
          <a:p>
            <a:r>
              <a:rPr lang="en-US" sz="2800" b="1" dirty="0"/>
              <a:t>Brazilian Bourbon Santos</a:t>
            </a:r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Brazil provides about a third of the world’s coffee, and the best of that coffee is Bourbon Santos.</a:t>
            </a:r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Always a good choice, this coffee is simple, smooth, and agreeable.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216595-EA94-45FF-BFA8-1886B3C729BA}" type="datetime5">
              <a:rPr lang="en-US" smtClean="0"/>
              <a:t>18-Feb-19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7723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5000">
        <p14:reveal thruBlk="1"/>
      </p:transition>
    </mc:Choice>
    <mc:Fallback xmlns="">
      <p:transition spd="slow" advClick="0" advTm="5000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Single-region South American coffees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1331323" y="2618521"/>
            <a:ext cx="9529354" cy="2389897"/>
          </a:xfrm>
        </p:spPr>
        <p:txBody>
          <a:bodyPr/>
          <a:lstStyle/>
          <a:p>
            <a:r>
              <a:rPr lang="en-US" sz="2800" b="1" dirty="0"/>
              <a:t>Colombian Bogota </a:t>
            </a:r>
            <a:r>
              <a:rPr lang="en-US" sz="2800" b="1" dirty="0" err="1"/>
              <a:t>Supremo</a:t>
            </a:r>
            <a:endParaRPr lang="en-US" sz="2800" b="1" dirty="0"/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Rich and full-bodied, but with low acidity and a clean, sweet finish.</a:t>
            </a:r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Out of the many fine Columbian coffees we’ve tried, this is our favorite! 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358B2-A06C-4983-8435-3E1181FC08C9}" type="datetime5">
              <a:rPr lang="en-US" smtClean="0"/>
              <a:t>18-Feb-19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7869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5000">
        <p14:reveal thruBlk="1"/>
      </p:transition>
    </mc:Choice>
    <mc:Fallback xmlns="">
      <p:transition spd="slow" advClick="0" advTm="5000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Single-region South American coffees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1308463" y="2444251"/>
            <a:ext cx="9575074" cy="3156450"/>
          </a:xfrm>
        </p:spPr>
        <p:txBody>
          <a:bodyPr/>
          <a:lstStyle/>
          <a:p>
            <a:r>
              <a:rPr lang="en-US" sz="2800" b="1" dirty="0"/>
              <a:t>Costa Rican </a:t>
            </a:r>
            <a:r>
              <a:rPr lang="en-US" sz="2800" b="1" dirty="0" err="1"/>
              <a:t>Tarrazu</a:t>
            </a:r>
            <a:endParaRPr lang="en-US" sz="2800" b="1" dirty="0"/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One of our most flavorful coffees—full body, rich aroma, and acidic.</a:t>
            </a:r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Strong but always smooth and fragrant, this is a popular choice for iced coffee and other frozen delights.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860EFD-F76B-4BDC-AF85-8BAEBB9E2F38}" type="datetime5">
              <a:rPr lang="en-US" smtClean="0"/>
              <a:t>18-Feb-19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7373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5000">
        <p14:reveal thruBlk="1"/>
      </p:transition>
    </mc:Choice>
    <mc:Fallback xmlns="">
      <p:transition spd="slow" advClick="0" advTm="5000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Single-region South American coffees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1295400" y="2779431"/>
            <a:ext cx="9601200" cy="2249768"/>
          </a:xfrm>
        </p:spPr>
        <p:txBody>
          <a:bodyPr/>
          <a:lstStyle/>
          <a:p>
            <a:r>
              <a:rPr lang="en-US" sz="2800" b="1" dirty="0"/>
              <a:t>Guatemalan </a:t>
            </a:r>
            <a:r>
              <a:rPr lang="en-US" sz="2800" b="1" dirty="0" err="1"/>
              <a:t>Coban</a:t>
            </a:r>
            <a:endParaRPr lang="en-US" sz="2800" b="1" dirty="0"/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Fruity and floral with a hint of spice and moderate acidity, this coffee is bright and complex.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F26AC2-C4F4-4D43-B104-F1F9224B6E43}" type="datetime5">
              <a:rPr lang="en-US" smtClean="0"/>
              <a:t>18-Feb-19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0856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5000">
        <p14:reveal thruBlk="1"/>
      </p:transition>
    </mc:Choice>
    <mc:Fallback xmlns="">
      <p:transition spd="slow" advClick="0" advTm="5000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Single-region South American coffees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1301932" y="2498579"/>
            <a:ext cx="9588136" cy="2374757"/>
          </a:xfrm>
        </p:spPr>
        <p:txBody>
          <a:bodyPr/>
          <a:lstStyle/>
          <a:p>
            <a:r>
              <a:rPr lang="en-US" sz="2800" b="1" dirty="0"/>
              <a:t>Peruvian Organic</a:t>
            </a:r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Organically cultivated along the Apurimac River, this coffee is mellow but still flavorful and aromatic.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AC194E-C79E-4898-A2A3-E6559D5FC2E8}" type="datetime5">
              <a:rPr lang="en-US" smtClean="0"/>
              <a:t>18-Feb-19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57581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5000">
        <p14:reveal thruBlk="1"/>
      </p:transition>
    </mc:Choice>
    <mc:Fallback xmlns="">
      <p:transition spd="slow" advClick="0" advTm="5000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Java Tucana’s house coffee blends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1354183" y="2214694"/>
            <a:ext cx="9483634" cy="3447693"/>
          </a:xfrm>
        </p:spPr>
        <p:txBody>
          <a:bodyPr/>
          <a:lstStyle/>
          <a:p>
            <a:r>
              <a:rPr lang="en-US" sz="2800" b="1" dirty="0"/>
              <a:t>Phoenix Roast</a:t>
            </a:r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Phoenix Roast can help you rise from the ashes of a late night or a long meeting.</a:t>
            </a:r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A blend of Columbian Bogota and Costa Rican </a:t>
            </a:r>
            <a:r>
              <a:rPr lang="en-US" dirty="0" err="1"/>
              <a:t>Tarrazu</a:t>
            </a:r>
            <a:r>
              <a:rPr lang="en-US" dirty="0"/>
              <a:t>, this cup is full-bodied, fragrant, and complex, but never bitter.</a:t>
            </a:r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Its rich flavor and clean finish make it the perfect coffee for the first cup of the day.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B21BC8-92E3-409F-B44C-778AF2315B58}" type="datetime5">
              <a:rPr lang="en-US" smtClean="0"/>
              <a:t>18-Feb-19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6681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5000">
        <p14:reveal thruBlk="1"/>
      </p:transition>
    </mc:Choice>
    <mc:Fallback xmlns="">
      <p:transition spd="slow" advClick="0" advTm="5000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Java Tucana’s house coffee blends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1341120" y="2214694"/>
            <a:ext cx="9509760" cy="3299548"/>
          </a:xfrm>
        </p:spPr>
        <p:txBody>
          <a:bodyPr/>
          <a:lstStyle/>
          <a:p>
            <a:r>
              <a:rPr lang="en-US" sz="2800" b="1" dirty="0"/>
              <a:t>Tucana Roast</a:t>
            </a:r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Our signature roast blends Brazilian Bourbon Santos with Guatemalan </a:t>
            </a:r>
            <a:r>
              <a:rPr lang="en-US" dirty="0" err="1"/>
              <a:t>Coban</a:t>
            </a:r>
            <a:r>
              <a:rPr lang="en-US" dirty="0"/>
              <a:t>.</a:t>
            </a:r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The result is a coffee that is remarkably rich and fragrant yet clean, sweet, and snappy.</a:t>
            </a:r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The perfect cup for after a meal or as an afternoon refresher.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CC6EC2-22D8-4661-B4DE-F8A4928E52A2}" type="datetime5">
              <a:rPr lang="en-US" smtClean="0"/>
              <a:t>18-Feb-19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3240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5000">
        <p14:reveal thruBlk="1"/>
      </p:transition>
    </mc:Choice>
    <mc:Fallback xmlns="">
      <p:transition spd="slow" advClick="0" advTm="5000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383588" y="843440"/>
            <a:ext cx="10058400" cy="1450757"/>
          </a:xfrm>
        </p:spPr>
        <p:txBody>
          <a:bodyPr/>
          <a:lstStyle/>
          <a:p>
            <a:pPr algn="ctr"/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Java Tucana Sales Report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658235" y="2211559"/>
            <a:ext cx="7509107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indent="-742950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US" sz="3600" dirty="0"/>
              <a:t>The top five green coffee producers</a:t>
            </a:r>
          </a:p>
          <a:p>
            <a:pPr marL="742950" indent="-742950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US" sz="3600"/>
              <a:t>2019 </a:t>
            </a:r>
            <a:r>
              <a:rPr lang="en-US" sz="3600" dirty="0"/>
              <a:t>sales by rep and product</a:t>
            </a:r>
          </a:p>
          <a:p>
            <a:pPr marL="742950" indent="-742950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US" sz="3600" dirty="0"/>
              <a:t>Future prospects</a:t>
            </a:r>
          </a:p>
          <a:p>
            <a:pPr marL="914400" lvl="1" indent="-4572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800" dirty="0"/>
              <a:t>Immediate</a:t>
            </a:r>
          </a:p>
          <a:p>
            <a:pPr marL="914400" lvl="1" indent="-4572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800" dirty="0"/>
              <a:t>Long term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9548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5000">
        <p14:reveal thruBlk="1"/>
      </p:transition>
    </mc:Choice>
    <mc:Fallback xmlns="">
      <p:transition spd="slow" advClick="0" advTm="5000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00B050"/>
                </a:solidFill>
              </a:rPr>
              <a:t>The Top Five Green Coffee Producers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19</a:t>
            </a:fld>
            <a:endParaRPr lang="en-US"/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587401353"/>
              </p:ext>
            </p:extLst>
          </p:nvPr>
        </p:nvGraphicFramePr>
        <p:xfrm>
          <a:off x="2420466" y="1892562"/>
          <a:ext cx="7412027" cy="3350767"/>
        </p:xfrm>
        <a:graphic>
          <a:graphicData uri="http://schemas.openxmlformats.org/drawingml/2006/table">
            <a:tbl>
              <a:tblPr firstRow="1" firstCol="1" lastRow="1" bandRow="1">
                <a:tableStyleId>{D03447BB-5D67-496B-8E87-E561075AD55C}</a:tableStyleId>
              </a:tblPr>
              <a:tblGrid>
                <a:gridCol w="15756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391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497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78681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Rank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Country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Millions of tons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8681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Brazil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3.0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78681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Vietnam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1.5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78681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Indonesia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0.7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78681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Colombia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0.7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78681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India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0.3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78681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World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8.9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49272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5000">
        <p14:reveal thruBlk="1"/>
      </p:transition>
    </mc:Choice>
    <mc:Fallback xmlns="">
      <p:transition spd="slow" advClick="0" advTm="5000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122331" y="721614"/>
            <a:ext cx="10058400" cy="1450757"/>
          </a:xfrm>
        </p:spPr>
        <p:txBody>
          <a:bodyPr/>
          <a:lstStyle/>
          <a:p>
            <a:pPr algn="ctr"/>
            <a:r>
              <a:rPr lang="en-US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About Java Tucana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396977" y="2432144"/>
            <a:ext cx="7509107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indent="-742950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US" sz="3600" dirty="0"/>
              <a:t>Our </a:t>
            </a:r>
            <a:r>
              <a:rPr lang="en-US" sz="3600" dirty="0">
                <a:hlinkClick r:id="rId2" action="ppaction://hlinksldjump"/>
              </a:rPr>
              <a:t>Services</a:t>
            </a:r>
            <a:endParaRPr lang="en-US" sz="3600" dirty="0"/>
          </a:p>
          <a:p>
            <a:pPr marL="742950" indent="-742950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US" sz="3600" dirty="0"/>
              <a:t>Our </a:t>
            </a:r>
            <a:r>
              <a:rPr lang="en-US" sz="3600" dirty="0">
                <a:hlinkClick r:id="rId3" action="ppaction://hlinksldjump"/>
              </a:rPr>
              <a:t>Coffees and Teas</a:t>
            </a:r>
            <a:endParaRPr lang="en-US" sz="3600" dirty="0"/>
          </a:p>
          <a:p>
            <a:pPr marL="742950" indent="-742950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US" sz="3600"/>
              <a:t>2019 </a:t>
            </a:r>
            <a:r>
              <a:rPr lang="en-US" sz="3600" dirty="0">
                <a:hlinkClick r:id="rId4" action="ppaction://hlinksldjump"/>
              </a:rPr>
              <a:t>Sales Report</a:t>
            </a:r>
            <a:endParaRPr lang="en-US" sz="3600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661506-07AA-473F-9830-CE9483776601}" type="datetime5">
              <a:rPr lang="en-US" smtClean="0"/>
              <a:t>18-Feb-19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9548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5000">
        <p14:reveal thruBlk="1"/>
      </p:transition>
    </mc:Choice>
    <mc:Fallback xmlns="">
      <p:transition spd="slow" advClick="0" advTm="5000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2019 </a:t>
            </a:r>
            <a:r>
              <a:rPr lang="en-US" dirty="0"/>
              <a:t>Sales by rep and month</a:t>
            </a:r>
          </a:p>
        </p:txBody>
      </p:sp>
      <p:graphicFrame>
        <p:nvGraphicFramePr>
          <p:cNvPr id="15" name="Content Placeholder 14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453931403"/>
              </p:ext>
            </p:extLst>
          </p:nvPr>
        </p:nvGraphicFramePr>
        <p:xfrm>
          <a:off x="524741" y="2123485"/>
          <a:ext cx="11142518" cy="38814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4E8C12-F966-466F-A94D-697B4B840D0A}" type="datetime5">
              <a:rPr lang="en-US" smtClean="0"/>
              <a:t>18-Feb-19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4683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5000">
        <p14:reveal thruBlk="1"/>
      </p:transition>
    </mc:Choice>
    <mc:Fallback xmlns="">
      <p:transition spd="slow" advClick="0" advTm="5000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Future prospects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idx="4294967295"/>
          </p:nvPr>
        </p:nvSpPr>
        <p:spPr>
          <a:xfrm>
            <a:off x="1332413" y="1914768"/>
            <a:ext cx="8281850" cy="3447888"/>
          </a:xfrm>
          <a:prstGeom prst="rect">
            <a:avLst/>
          </a:prstGeom>
        </p:spPr>
        <p:txBody>
          <a:bodyPr>
            <a:normAutofit fontScale="85000" lnSpcReduction="20000"/>
          </a:bodyPr>
          <a:lstStyle/>
          <a:p>
            <a:r>
              <a:rPr lang="en-US" sz="2800" b="1" dirty="0"/>
              <a:t>Immediate</a:t>
            </a:r>
          </a:p>
          <a:p>
            <a:r>
              <a:rPr lang="en-US" dirty="0"/>
              <a:t>We at Java Tucana are looking to future in a variety of ways: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Within each sales region, we’re making a concerted effort to expand our ever-growing list of customer countries and clients.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We’re building deeper, sustainable relationships with our growers, and seek to partner with new growers, to expand our inventory of resources and help shape and support their future growth.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In terms of end users, we are in the process of expanding our café franchise into additional markets in all regions, to increase demand and to maintain brand recognition and presence.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8926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5000">
        <p14:reveal thruBlk="1"/>
      </p:transition>
    </mc:Choice>
    <mc:Fallback xmlns="">
      <p:transition spd="slow" advClick="0" advTm="5000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Future prospects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1449979" y="1959428"/>
            <a:ext cx="8085907" cy="4023360"/>
          </a:xfrm>
          <a:prstGeom prst="rect">
            <a:avLst/>
          </a:prstGeom>
        </p:spPr>
        <p:txBody>
          <a:bodyPr>
            <a:normAutofit fontScale="77500" lnSpcReduction="20000"/>
          </a:bodyPr>
          <a:lstStyle/>
          <a:p>
            <a:r>
              <a:rPr lang="en-US" sz="2800" b="1" dirty="0"/>
              <a:t>Long term</a:t>
            </a:r>
          </a:p>
          <a:p>
            <a:pPr marL="182563" indent="-182563">
              <a:buFont typeface="Arial" panose="020B0604020202020204" pitchFamily="34" charset="0"/>
              <a:buChar char="•"/>
            </a:pPr>
            <a:r>
              <a:rPr lang="en-US" dirty="0"/>
              <a:t>In our never-ending quest to remain on the cutting edge of coffee production and sales, next year we’ll begin in earnest a project we believe will ensure the long-term growth and success of Java Tucana, well into the next century: supporting the future colonization of Mars.</a:t>
            </a:r>
          </a:p>
          <a:p>
            <a:pPr marL="182563" indent="-182563">
              <a:buFont typeface="Arial" panose="020B0604020202020204" pitchFamily="34" charset="0"/>
              <a:buChar char="•"/>
            </a:pPr>
            <a:r>
              <a:rPr lang="en-US" dirty="0"/>
              <a:t>This project will require ongoing work in the following areas: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b="1" dirty="0"/>
              <a:t>R&amp;D</a:t>
            </a:r>
            <a:r>
              <a:rPr lang="en-US" dirty="0"/>
              <a:t>: Encompasses both the ability to maintain an Earth-based supply chain and research into the feasibility of growing, harvesting, roasting, packing, and shipping beans in the Martian environment, both agriculturally and hydroponically.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b="1" dirty="0"/>
              <a:t>Infrastructure development and implementation</a:t>
            </a:r>
            <a:r>
              <a:rPr lang="en-US" dirty="0"/>
              <a:t>: We’ll be the first coffee company that not only supplies coffee to Martians, but also provides the same café environment and services that people of Earth have come to expect from </a:t>
            </a:r>
            <a:br>
              <a:rPr lang="en-US" dirty="0"/>
            </a:br>
            <a:r>
              <a:rPr lang="en-US" dirty="0"/>
              <a:t>Java Tucana.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22</a:t>
            </a:fld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79430" y="286603"/>
            <a:ext cx="1230630" cy="1230630"/>
          </a:xfrm>
          <a:prstGeom prst="rect">
            <a:avLst/>
          </a:prstGeom>
          <a:effectLst>
            <a:glow rad="127000">
              <a:schemeClr val="accent1"/>
            </a:glow>
          </a:effectLst>
        </p:spPr>
      </p:pic>
    </p:spTree>
    <p:extLst>
      <p:ext uri="{BB962C8B-B14F-4D97-AF65-F5344CB8AC3E}">
        <p14:creationId xmlns:p14="http://schemas.microsoft.com/office/powerpoint/2010/main" val="1932067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5000">
        <p14:reveal thruBlk="1"/>
      </p:transition>
    </mc:Choice>
    <mc:Fallback xmlns="">
      <p:transition spd="slow" advClick="0" advTm="5000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en-US" b="0" i="0" u="none" strike="noStrike" kern="1400" baseline="0">
                <a:solidFill>
                  <a:srgbClr val="17365D"/>
                </a:solidFill>
                <a:latin typeface="Mangal" panose="02040503050203030202" pitchFamily="18" charset="0"/>
              </a:rPr>
              <a:t>History of coffee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412077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en-US" b="1" i="0" u="none" strike="noStrike" baseline="0">
                <a:solidFill>
                  <a:srgbClr val="365F91"/>
                </a:solidFill>
                <a:latin typeface="Mangal" panose="02040503050203030202" pitchFamily="18" charset="0"/>
              </a:rPr>
              <a:t>Origins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R="0" lvl="0" rtl="0"/>
            <a:r>
              <a:rPr lang="en-US" b="1" i="0" u="none" strike="noStrike" baseline="0">
                <a:solidFill>
                  <a:srgbClr val="4F81BD"/>
                </a:solidFill>
                <a:latin typeface="Mangal" panose="02040503050203030202" pitchFamily="18" charset="0"/>
              </a:rPr>
              <a:t>Etymology</a:t>
            </a:r>
          </a:p>
          <a:p>
            <a:pPr marR="0" lvl="0" rtl="0"/>
            <a:r>
              <a:rPr lang="en-US" b="1" i="0" u="none" strike="noStrike" baseline="0">
                <a:solidFill>
                  <a:srgbClr val="4F81BD"/>
                </a:solidFill>
                <a:latin typeface="Mangal" panose="02040503050203030202" pitchFamily="18" charset="0"/>
              </a:rPr>
              <a:t>First use</a:t>
            </a:r>
          </a:p>
        </p:txBody>
      </p:sp>
    </p:spTree>
    <p:extLst>
      <p:ext uri="{BB962C8B-B14F-4D97-AF65-F5344CB8AC3E}">
        <p14:creationId xmlns:p14="http://schemas.microsoft.com/office/powerpoint/2010/main" val="312085764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en-US" b="1" i="0" u="none" strike="noStrike" baseline="0">
                <a:solidFill>
                  <a:srgbClr val="365F91"/>
                </a:solidFill>
                <a:latin typeface="Mangal" panose="02040503050203030202" pitchFamily="18" charset="0"/>
              </a:rPr>
              <a:t>History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70000" lnSpcReduction="20000"/>
          </a:bodyPr>
          <a:lstStyle/>
          <a:p>
            <a:pPr marR="0" lvl="0" rtl="0"/>
            <a:r>
              <a:rPr lang="en-US" b="1" i="0" u="none" strike="noStrike" baseline="0">
                <a:solidFill>
                  <a:srgbClr val="4F81BD"/>
                </a:solidFill>
                <a:latin typeface="Mangal" panose="02040503050203030202" pitchFamily="18" charset="0"/>
              </a:rPr>
              <a:t>Europe</a:t>
            </a:r>
          </a:p>
          <a:p>
            <a:pPr marR="0" lvl="1" rtl="0"/>
            <a:r>
              <a:rPr lang="en-US" b="1" i="0" u="none" strike="noStrike" baseline="0">
                <a:solidFill>
                  <a:srgbClr val="4F81BD"/>
                </a:solidFill>
                <a:latin typeface="Mangal" panose="02040503050203030202" pitchFamily="18" charset="0"/>
              </a:rPr>
              <a:t>Austria</a:t>
            </a:r>
          </a:p>
          <a:p>
            <a:pPr marR="0" lvl="1" rtl="0"/>
            <a:r>
              <a:rPr lang="en-US" b="1" i="0" u="none" strike="noStrike" baseline="0">
                <a:solidFill>
                  <a:srgbClr val="4F81BD"/>
                </a:solidFill>
                <a:latin typeface="Mangal" panose="02040503050203030202" pitchFamily="18" charset="0"/>
              </a:rPr>
              <a:t>England</a:t>
            </a:r>
          </a:p>
          <a:p>
            <a:pPr marR="0" lvl="1" rtl="0"/>
            <a:r>
              <a:rPr lang="en-US" b="1" i="0" u="none" strike="noStrike" baseline="0">
                <a:solidFill>
                  <a:srgbClr val="4F81BD"/>
                </a:solidFill>
                <a:latin typeface="Mangal" panose="02040503050203030202" pitchFamily="18" charset="0"/>
              </a:rPr>
              <a:t>France</a:t>
            </a:r>
          </a:p>
          <a:p>
            <a:pPr marR="0" lvl="1" rtl="0"/>
            <a:r>
              <a:rPr lang="en-US" b="1" i="0" u="none" strike="noStrike" baseline="0">
                <a:solidFill>
                  <a:srgbClr val="4F81BD"/>
                </a:solidFill>
                <a:latin typeface="Mangal" panose="02040503050203030202" pitchFamily="18" charset="0"/>
              </a:rPr>
              <a:t>Germany</a:t>
            </a:r>
          </a:p>
          <a:p>
            <a:pPr marR="0" lvl="1" rtl="0"/>
            <a:r>
              <a:rPr lang="en-US" b="1" i="0" u="none" strike="noStrike" baseline="0">
                <a:solidFill>
                  <a:srgbClr val="4F81BD"/>
                </a:solidFill>
                <a:latin typeface="Mangal" panose="02040503050203030202" pitchFamily="18" charset="0"/>
              </a:rPr>
              <a:t>Netherlands</a:t>
            </a:r>
          </a:p>
          <a:p>
            <a:pPr marR="0" lvl="0" rtl="0"/>
            <a:r>
              <a:rPr lang="en-US" b="1" i="0" u="none" strike="noStrike" baseline="0">
                <a:solidFill>
                  <a:srgbClr val="4F81BD"/>
                </a:solidFill>
                <a:latin typeface="Mangal" panose="02040503050203030202" pitchFamily="18" charset="0"/>
              </a:rPr>
              <a:t>Americas</a:t>
            </a:r>
          </a:p>
          <a:p>
            <a:pPr marR="0" lvl="0" rtl="0"/>
            <a:r>
              <a:rPr lang="en-US" b="1" i="0" u="none" strike="noStrike" baseline="0">
                <a:solidFill>
                  <a:srgbClr val="4F81BD"/>
                </a:solidFill>
                <a:latin typeface="Mangal" panose="02040503050203030202" pitchFamily="18" charset="0"/>
              </a:rPr>
              <a:t>Asia</a:t>
            </a:r>
          </a:p>
          <a:p>
            <a:pPr marR="0" lvl="1" rtl="0"/>
            <a:r>
              <a:rPr lang="en-US" b="1" i="0" u="none" strike="noStrike" baseline="0">
                <a:solidFill>
                  <a:srgbClr val="4F81BD"/>
                </a:solidFill>
                <a:latin typeface="Mangal" panose="02040503050203030202" pitchFamily="18" charset="0"/>
              </a:rPr>
              <a:t>India</a:t>
            </a:r>
          </a:p>
          <a:p>
            <a:pPr marR="0" lvl="1" rtl="0"/>
            <a:r>
              <a:rPr lang="en-US" b="1" i="0" u="none" strike="noStrike" baseline="0">
                <a:solidFill>
                  <a:srgbClr val="4F81BD"/>
                </a:solidFill>
                <a:latin typeface="Mangal" panose="02040503050203030202" pitchFamily="18" charset="0"/>
              </a:rPr>
              <a:t>Japan</a:t>
            </a:r>
          </a:p>
          <a:p>
            <a:pPr marR="0" lvl="1" rtl="0"/>
            <a:r>
              <a:rPr lang="en-US" b="1" i="0" u="none" strike="noStrike" baseline="0">
                <a:solidFill>
                  <a:srgbClr val="4F81BD"/>
                </a:solidFill>
                <a:latin typeface="Mangal" panose="02040503050203030202" pitchFamily="18" charset="0"/>
              </a:rPr>
              <a:t>South Korea</a:t>
            </a:r>
          </a:p>
          <a:p>
            <a:pPr marR="0" lvl="1" rtl="0"/>
            <a:r>
              <a:rPr lang="en-US" b="1" i="0" u="none" strike="noStrike" baseline="0">
                <a:solidFill>
                  <a:srgbClr val="4F81BD"/>
                </a:solidFill>
                <a:latin typeface="Mangal" panose="02040503050203030202" pitchFamily="18" charset="0"/>
              </a:rPr>
              <a:t>Indonesia</a:t>
            </a:r>
          </a:p>
        </p:txBody>
      </p:sp>
    </p:spTree>
    <p:extLst>
      <p:ext uri="{BB962C8B-B14F-4D97-AF65-F5344CB8AC3E}">
        <p14:creationId xmlns:p14="http://schemas.microsoft.com/office/powerpoint/2010/main" val="58736250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D18862-2583-43A5-8D09-89ADC6ABFC3B}" type="datetime1">
              <a:rPr lang="en-US" smtClean="0"/>
              <a:t>2/18/2019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3FA724-819B-44E3-9DC4-DDB61449CFB7}" type="slidenum">
              <a:rPr lang="en-US" smtClean="0"/>
              <a:t>26</a:t>
            </a:fld>
            <a:endParaRPr lang="en-US"/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83726068"/>
              </p:ext>
            </p:extLst>
          </p:nvPr>
        </p:nvGraphicFramePr>
        <p:xfrm>
          <a:off x="5638800" y="3032125"/>
          <a:ext cx="914400" cy="792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3" name="Packager Shell Object" showAsIcon="1" r:id="rId3" imgW="914400" imgH="792360" progId="Package">
                  <p:embed/>
                </p:oleObj>
              </mc:Choice>
              <mc:Fallback>
                <p:oleObj name="Packager Shell Object" showAsIcon="1" r:id="rId3" imgW="914400" imgH="792360" progId="Package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638800" y="3032125"/>
                        <a:ext cx="914400" cy="7921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390429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Java Tucana’s Services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1552154" y="2127212"/>
            <a:ext cx="9148652" cy="4023360"/>
          </a:xfrm>
        </p:spPr>
        <p:txBody>
          <a:bodyPr/>
          <a:lstStyle/>
          <a:p>
            <a:r>
              <a:rPr lang="en-US" sz="2800" b="1" dirty="0"/>
              <a:t>Office coffee services</a:t>
            </a:r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We’ll supply your office with early-morning deliveries of coffee, tea, bagels, fruit, and other goodies.</a:t>
            </a:r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We have whole-bean, ground, and single-serving options.</a:t>
            </a:r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We offer rental and maintenance of coffee brewing systems.</a:t>
            </a:r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If you have a problem with any of our equipment, in most cases we’ll repair or replace it the same day. Call or email for details and a cost estimate.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7C210B-42E1-4902-9F21-48237A408036}" type="datetime5">
              <a:rPr lang="en-US" smtClean="0"/>
              <a:t>18-Feb-19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97947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5000">
        <p14:reveal thruBlk="1"/>
      </p:transition>
    </mc:Choice>
    <mc:Fallback xmlns="">
      <p:transition spd="slow" advClick="0" advTm="5000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Java Tucana’s Services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1456508" y="2067802"/>
            <a:ext cx="9339943" cy="4023360"/>
          </a:xfrm>
        </p:spPr>
        <p:txBody>
          <a:bodyPr>
            <a:normAutofit lnSpcReduction="10000"/>
          </a:bodyPr>
          <a:lstStyle/>
          <a:p>
            <a:r>
              <a:rPr lang="en-US" sz="2800" b="1" dirty="0"/>
              <a:t>Wholesale</a:t>
            </a:r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If you own a coffee shop, deli, restaurants, or any commercial enterprise that can sell coffee, then you can sell Java Tucana coffee!</a:t>
            </a:r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We sell to vendors at wholesale prices, and our coffee will bring you more business.</a:t>
            </a:r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We have our own coffee and tea blends, as well as selections of South American coffees and popular teas.</a:t>
            </a:r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We sell whole bean, ground, or single servings. Some varieties are available in decaf.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C44B0-427B-4E00-8102-07037DB5BBDE}" type="datetime5">
              <a:rPr lang="en-US" smtClean="0"/>
              <a:t>18-Feb-19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8926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5000">
        <p14:reveal thruBlk="1"/>
      </p:transition>
    </mc:Choice>
    <mc:Fallback xmlns="">
      <p:transition spd="slow" advClick="0" advTm="5000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Java Tucana’s Services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1371600" y="2080865"/>
            <a:ext cx="9509760" cy="4023360"/>
          </a:xfrm>
        </p:spPr>
        <p:txBody>
          <a:bodyPr/>
          <a:lstStyle/>
          <a:p>
            <a:r>
              <a:rPr lang="en-US" sz="2800" b="1" dirty="0"/>
              <a:t>Cafés</a:t>
            </a:r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Java Tucana has cafés in many major cities. See our website for locations, hours, menus, and more.</a:t>
            </a:r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Although we distribute our coffee and tea nationally, we are committed to local trade whenever possible.</a:t>
            </a:r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Our cafés seek out local bakers, grocers, and farmers for the pastries, bread, and produce that we serve, so you know you’re eating fresh, local food.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A24DEB-9E75-4FD0-A9D2-79154504D589}" type="datetime5">
              <a:rPr lang="en-US" smtClean="0"/>
              <a:t>18-Feb-19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2067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5000">
        <p14:reveal thruBlk="1"/>
      </p:transition>
    </mc:Choice>
    <mc:Fallback xmlns="">
      <p:transition spd="slow" advClick="0" advTm="5000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Java Tucana Coffees and Teas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1508760" y="2255692"/>
            <a:ext cx="9235440" cy="4023360"/>
          </a:xfrm>
        </p:spPr>
        <p:txBody>
          <a:bodyPr/>
          <a:lstStyle/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Java Tucana carries the best South American coffees our buyers can find.</a:t>
            </a:r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We also produce our own blends of coffee, including our signature Tucana Roast.</a:t>
            </a:r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We carry our own tea blends and a selection of popular teas.</a:t>
            </a:r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Our coffees and teas are available for your enjoyment in our cafés or at home.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D9774C-DC3D-464B-9A5B-335097555679}" type="datetime5">
              <a:rPr lang="en-US" smtClean="0"/>
              <a:t>18-Feb-19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1031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5000">
        <p14:reveal thruBlk="1"/>
      </p:transition>
    </mc:Choice>
    <mc:Fallback xmlns="">
      <p:transition spd="slow" advClick="0" advTm="5000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Java Tucana Coffees and Teas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1926771" y="2116182"/>
            <a:ext cx="8399417" cy="4008263"/>
          </a:xfrm>
        </p:spPr>
        <p:txBody>
          <a:bodyPr/>
          <a:lstStyle/>
          <a:p>
            <a:r>
              <a:rPr lang="en-US" sz="2800" b="1" dirty="0"/>
              <a:t>Single-region South American coffees</a:t>
            </a:r>
          </a:p>
          <a:p>
            <a:pPr marL="182563" indent="-182563">
              <a:buFont typeface="Arial" panose="020B0604020202020204" pitchFamily="34" charset="0"/>
              <a:buChar char="•"/>
            </a:pPr>
            <a:r>
              <a:rPr lang="en-US" dirty="0"/>
              <a:t>Brazilian Bourbon Santos</a:t>
            </a:r>
          </a:p>
          <a:p>
            <a:pPr marL="182563" indent="-182563">
              <a:buFont typeface="Arial" panose="020B0604020202020204" pitchFamily="34" charset="0"/>
              <a:buChar char="•"/>
            </a:pPr>
            <a:r>
              <a:rPr lang="en-US" dirty="0"/>
              <a:t>Colombian Bogota </a:t>
            </a:r>
            <a:r>
              <a:rPr lang="en-US" dirty="0" err="1"/>
              <a:t>Supremo</a:t>
            </a:r>
            <a:endParaRPr lang="en-US" dirty="0"/>
          </a:p>
          <a:p>
            <a:pPr marL="182563" indent="-182563">
              <a:buFont typeface="Arial" panose="020B0604020202020204" pitchFamily="34" charset="0"/>
              <a:buChar char="•"/>
            </a:pPr>
            <a:r>
              <a:rPr lang="en-US" dirty="0"/>
              <a:t>Costa Rican </a:t>
            </a:r>
            <a:r>
              <a:rPr lang="en-US" dirty="0" err="1"/>
              <a:t>Tarrazu</a:t>
            </a:r>
            <a:endParaRPr lang="en-US" dirty="0"/>
          </a:p>
          <a:p>
            <a:pPr marL="182563" indent="-182563">
              <a:buFont typeface="Arial" panose="020B0604020202020204" pitchFamily="34" charset="0"/>
              <a:buChar char="•"/>
            </a:pPr>
            <a:r>
              <a:rPr lang="en-US" dirty="0"/>
              <a:t>Guatemalan </a:t>
            </a:r>
            <a:r>
              <a:rPr lang="en-US" dirty="0" err="1"/>
              <a:t>Coban</a:t>
            </a:r>
            <a:endParaRPr lang="en-US" dirty="0"/>
          </a:p>
          <a:p>
            <a:pPr marL="182563" indent="-182563">
              <a:buFont typeface="Arial" panose="020B0604020202020204" pitchFamily="34" charset="0"/>
              <a:buChar char="•"/>
            </a:pPr>
            <a:r>
              <a:rPr lang="en-US" dirty="0"/>
              <a:t>Peruvian Organic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DE7E80-348F-4CCF-ABC1-EAD4D8488486}" type="datetime5">
              <a:rPr lang="en-US" smtClean="0"/>
              <a:t>18-Feb-19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8205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5000">
        <p14:reveal thruBlk="1"/>
      </p:transition>
    </mc:Choice>
    <mc:Fallback xmlns="">
      <p:transition spd="slow" advClick="0" advTm="5000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Java Tucana Coffees and Teas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2121626" y="2607524"/>
            <a:ext cx="7948748" cy="2193076"/>
          </a:xfrm>
        </p:spPr>
        <p:txBody>
          <a:bodyPr/>
          <a:lstStyle/>
          <a:p>
            <a:r>
              <a:rPr lang="en-US" sz="2800" b="1" dirty="0"/>
              <a:t>Java Tucana’s house coffee blends</a:t>
            </a:r>
          </a:p>
          <a:p>
            <a:pPr marL="182563" indent="-182563">
              <a:buFont typeface="Arial" panose="020B0604020202020204" pitchFamily="34" charset="0"/>
              <a:buChar char="•"/>
            </a:pPr>
            <a:r>
              <a:rPr lang="en-US" dirty="0"/>
              <a:t>Phoenix Roast</a:t>
            </a:r>
          </a:p>
          <a:p>
            <a:pPr marL="182563" indent="-182563">
              <a:buFont typeface="Arial" panose="020B0604020202020204" pitchFamily="34" charset="0"/>
              <a:buChar char="•"/>
            </a:pPr>
            <a:r>
              <a:rPr lang="en-US" dirty="0"/>
              <a:t>Tucana Roast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F8E491-991C-4A14-9318-6822E55854CD}" type="datetime5">
              <a:rPr lang="en-US" smtClean="0"/>
              <a:t>18-Feb-19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5554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5000">
        <p14:reveal thruBlk="1"/>
      </p:transition>
    </mc:Choice>
    <mc:Fallback xmlns="">
      <p:transition spd="slow" advClick="0" advTm="5000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Java Tucana Coffees and Teas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2025287" y="2327872"/>
            <a:ext cx="8141425" cy="3148137"/>
          </a:xfrm>
        </p:spPr>
        <p:txBody>
          <a:bodyPr/>
          <a:lstStyle/>
          <a:p>
            <a:r>
              <a:rPr lang="en-US" sz="2800" b="1" dirty="0"/>
              <a:t>Java Tucana’s tea blends</a:t>
            </a:r>
          </a:p>
          <a:p>
            <a:pPr marL="182563" indent="-182563">
              <a:buFont typeface="Arial" panose="020B0604020202020204" pitchFamily="34" charset="0"/>
              <a:buChar char="•"/>
            </a:pPr>
            <a:r>
              <a:rPr lang="en-US" dirty="0"/>
              <a:t>Phoenix Roast</a:t>
            </a:r>
          </a:p>
          <a:p>
            <a:pPr marL="182563" indent="-182563">
              <a:buFont typeface="Arial" panose="020B0604020202020204" pitchFamily="34" charset="0"/>
              <a:buChar char="•"/>
            </a:pPr>
            <a:r>
              <a:rPr lang="en-US" dirty="0"/>
              <a:t>Tucana Roast</a:t>
            </a:r>
          </a:p>
          <a:p>
            <a:pPr marL="182563" indent="-182563">
              <a:buFont typeface="Arial" panose="020B0604020202020204" pitchFamily="34" charset="0"/>
              <a:buChar char="•"/>
            </a:pPr>
            <a:r>
              <a:rPr lang="en-US" dirty="0"/>
              <a:t>Indus black tea</a:t>
            </a:r>
          </a:p>
          <a:p>
            <a:pPr marL="182563" indent="-182563">
              <a:buFont typeface="Arial" panose="020B0604020202020204" pitchFamily="34" charset="0"/>
              <a:buChar char="•"/>
            </a:pPr>
            <a:r>
              <a:rPr lang="en-US" dirty="0"/>
              <a:t>Vela herbal tea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2580A8-11FC-49E5-83C1-FCA2B32ED9CC}" type="datetime5">
              <a:rPr lang="en-US" smtClean="0"/>
              <a:t>18-Feb-19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8671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5000">
        <p14:reveal thruBlk="1"/>
      </p:transition>
    </mc:Choice>
    <mc:Fallback xmlns="">
      <p:transition spd="slow" advClick="0" advTm="5000">
        <p:fade/>
      </p:transition>
    </mc:Fallback>
  </mc:AlternateContent>
</p:sld>
</file>

<file path=ppt/theme/theme1.xml><?xml version="1.0" encoding="utf-8"?>
<a:theme xmlns:a="http://schemas.openxmlformats.org/drawingml/2006/main" name="Droplet">
  <a:themeElements>
    <a:clrScheme name="Droplet">
      <a:dk1>
        <a:sysClr val="windowText" lastClr="000000"/>
      </a:dk1>
      <a:lt1>
        <a:sysClr val="window" lastClr="FFFFFF"/>
      </a:lt1>
      <a:dk2>
        <a:srgbClr val="355071"/>
      </a:dk2>
      <a:lt2>
        <a:srgbClr val="AABED7"/>
      </a:lt2>
      <a:accent1>
        <a:srgbClr val="2FA3EE"/>
      </a:accent1>
      <a:accent2>
        <a:srgbClr val="4BCAAD"/>
      </a:accent2>
      <a:accent3>
        <a:srgbClr val="86C157"/>
      </a:accent3>
      <a:accent4>
        <a:srgbClr val="D99C3F"/>
      </a:accent4>
      <a:accent5>
        <a:srgbClr val="CE6633"/>
      </a:accent5>
      <a:accent6>
        <a:srgbClr val="A35DD1"/>
      </a:accent6>
      <a:hlink>
        <a:srgbClr val="56BCFE"/>
      </a:hlink>
      <a:folHlink>
        <a:srgbClr val="97C5E3"/>
      </a:folHlink>
    </a:clrScheme>
    <a:fontScheme name="Droplet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roplet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130000"/>
                <a:satMod val="150000"/>
                <a:lumMod val="112000"/>
              </a:schemeClr>
            </a:gs>
            <a:gs pos="100000">
              <a:schemeClr val="phClr">
                <a:shade val="92000"/>
                <a:satMod val="140000"/>
                <a:lumMod val="11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oplet" id="{8984A317-299A-4E50-B45D-BFC9EDE2337A}" vid="{A633B6A3-9E7F-4C10-9C98-2517A3134361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TM04033925[[fn=Droplet]]</Template>
  <TotalTime>19944</TotalTime>
  <Words>1203</Words>
  <Application>Microsoft Office PowerPoint</Application>
  <PresentationFormat>Widescreen</PresentationFormat>
  <Paragraphs>200</Paragraphs>
  <Slides>26</Slides>
  <Notes>3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4" baseType="lpstr">
      <vt:lpstr>Arial</vt:lpstr>
      <vt:lpstr>Calibri</vt:lpstr>
      <vt:lpstr>Courier New</vt:lpstr>
      <vt:lpstr>Garamond</vt:lpstr>
      <vt:lpstr>Mangal</vt:lpstr>
      <vt:lpstr>Tw Cen MT</vt:lpstr>
      <vt:lpstr>Droplet</vt:lpstr>
      <vt:lpstr>Packager Shell Object</vt:lpstr>
      <vt:lpstr>Java Tucana</vt:lpstr>
      <vt:lpstr>About Java Tucana</vt:lpstr>
      <vt:lpstr>Java Tucana’s Services</vt:lpstr>
      <vt:lpstr>Java Tucana’s Services</vt:lpstr>
      <vt:lpstr>Java Tucana’s Services</vt:lpstr>
      <vt:lpstr>Java Tucana Coffees and Teas</vt:lpstr>
      <vt:lpstr>Java Tucana Coffees and Teas</vt:lpstr>
      <vt:lpstr>Java Tucana Coffees and Teas</vt:lpstr>
      <vt:lpstr>Java Tucana Coffees and Teas</vt:lpstr>
      <vt:lpstr>Single-region South American coffees</vt:lpstr>
      <vt:lpstr>Single-region South American coffees</vt:lpstr>
      <vt:lpstr>Single-region South American coffees</vt:lpstr>
      <vt:lpstr>Single-region South American coffees</vt:lpstr>
      <vt:lpstr>Single-region South American coffees</vt:lpstr>
      <vt:lpstr>Single-region South American coffees</vt:lpstr>
      <vt:lpstr>Java Tucana’s house coffee blends</vt:lpstr>
      <vt:lpstr>Java Tucana’s house coffee blends</vt:lpstr>
      <vt:lpstr>Java Tucana Sales Report</vt:lpstr>
      <vt:lpstr>The Top Five Green Coffee Producers</vt:lpstr>
      <vt:lpstr>2019 Sales by rep and month</vt:lpstr>
      <vt:lpstr>Future prospects</vt:lpstr>
      <vt:lpstr>Future prospects</vt:lpstr>
      <vt:lpstr>History of coffee</vt:lpstr>
      <vt:lpstr>Origins</vt:lpstr>
      <vt:lpstr>History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RK</dc:creator>
  <cp:lastModifiedBy>Linda Long</cp:lastModifiedBy>
  <cp:revision>102</cp:revision>
  <cp:lastPrinted>2016-02-14T16:11:41Z</cp:lastPrinted>
  <dcterms:created xsi:type="dcterms:W3CDTF">2015-12-07T16:34:37Z</dcterms:created>
  <dcterms:modified xsi:type="dcterms:W3CDTF">2019-02-18T15:35:44Z</dcterms:modified>
</cp:coreProperties>
</file>