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26"/>
  </p:notesMasterIdLst>
  <p:handoutMasterIdLst>
    <p:handoutMasterId r:id="rId27"/>
  </p:handoutMasterIdLst>
  <p:sldIdLst>
    <p:sldId id="268" r:id="rId2"/>
    <p:sldId id="298" r:id="rId3"/>
    <p:sldId id="301" r:id="rId4"/>
    <p:sldId id="302" r:id="rId5"/>
    <p:sldId id="303" r:id="rId6"/>
    <p:sldId id="304" r:id="rId7"/>
    <p:sldId id="299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00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266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6" autoAdjust="0"/>
    <p:restoredTop sz="86452" autoAdjust="0"/>
  </p:normalViewPr>
  <p:slideViewPr>
    <p:cSldViewPr snapToGrid="0">
      <p:cViewPr varScale="1">
        <p:scale>
          <a:sx n="68" d="100"/>
          <a:sy n="68" d="100"/>
        </p:scale>
        <p:origin x="39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9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2020, 2022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32384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2020, 2022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r>
              <a:rPr lang="en-US" dirty="0"/>
              <a:t>Visualize Data with </a:t>
            </a:r>
            <a:r>
              <a:rPr lang="en-US" dirty="0" err="1"/>
              <a:t>PivotCharts</a:t>
            </a:r>
            <a:endParaRPr lang="en-US" dirty="0"/>
          </a:p>
          <a:p>
            <a:r>
              <a:rPr lang="en-US" dirty="0"/>
              <a:t>Filter Data Using Slicers and Timelines</a:t>
            </a:r>
          </a:p>
          <a:p>
            <a:r>
              <a:rPr lang="en-US" dirty="0"/>
              <a:t>Create a Dashboard in Excel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Presenting Visual Insights with Dashboards in Excel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55C56A-3DE2-4556-B95B-84D85DFE9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3B3060C-F76E-4A94-B9C4-79B04E67F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Report Connections Dialog Box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694237-7C0A-4213-9722-DB9F65B9D8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Shared slicers</a:t>
            </a:r>
            <a:r>
              <a:rPr lang="en-US" dirty="0"/>
              <a:t>: Slicers that are connected to and that filter multiple PivotTables based on a common dataset simultaneously. </a:t>
            </a:r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131C0101-E998-444A-AB63-139749377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4909" y="2508765"/>
            <a:ext cx="5982182" cy="328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323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192DF3-539E-4573-A2D0-137CC37AA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BDE126-70EB-4338-A343-06C925F4B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3ED2D9-1C6C-43DD-91AD-0D0BA10570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Timelines</a:t>
            </a:r>
            <a:r>
              <a:rPr lang="en-US" dirty="0"/>
              <a:t>: Individual Excel objects used to filter date-related data in PivotTables.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AEBAB3-1C40-48CA-A3B6-3299689B7CDB}"/>
              </a:ext>
            </a:extLst>
          </p:cNvPr>
          <p:cNvGrpSpPr/>
          <p:nvPr/>
        </p:nvGrpSpPr>
        <p:grpSpPr>
          <a:xfrm>
            <a:off x="2762250" y="2633662"/>
            <a:ext cx="8835390" cy="3163650"/>
            <a:chOff x="2762250" y="2633662"/>
            <a:chExt cx="8835390" cy="316365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913524B-DC38-45DC-9CE8-E15BDA139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62250" y="2633662"/>
              <a:ext cx="6667500" cy="2733675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003007E-9E75-4824-AA5D-8DBBEA230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34387" y="3511312"/>
              <a:ext cx="2295525" cy="2286000"/>
            </a:xfrm>
            <a:prstGeom prst="rect">
              <a:avLst/>
            </a:prstGeom>
          </p:spPr>
        </p:pic>
        <p:sp>
          <p:nvSpPr>
            <p:cNvPr id="9" name="AutoShape 303">
              <a:extLst>
                <a:ext uri="{FF2B5EF4-FFF2-40B4-BE49-F238E27FC236}">
                  <a16:creationId xmlns:a16="http://schemas.microsoft.com/office/drawing/2014/main" id="{354158DB-F886-4E8A-9359-8A6CBDFCF8C8}"/>
                </a:ext>
              </a:extLst>
            </p:cNvPr>
            <p:cNvSpPr>
              <a:spLocks/>
            </p:cNvSpPr>
            <p:nvPr/>
          </p:nvSpPr>
          <p:spPr bwMode="auto">
            <a:xfrm rot="10800000" flipH="1">
              <a:off x="10401935" y="3687977"/>
              <a:ext cx="189865" cy="1960347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Line 315">
              <a:extLst>
                <a:ext uri="{FF2B5EF4-FFF2-40B4-BE49-F238E27FC236}">
                  <a16:creationId xmlns:a16="http://schemas.microsoft.com/office/drawing/2014/main" id="{7247E818-64B9-4D73-9398-6B38BEE4F8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60605" y="2843643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F4D6FF47-879A-46DB-9821-963BB73F1344}"/>
                </a:ext>
              </a:extLst>
            </p:cNvPr>
            <p:cNvSpPr/>
            <p:nvPr/>
          </p:nvSpPr>
          <p:spPr>
            <a:xfrm>
              <a:off x="6806125" y="2706324"/>
              <a:ext cx="15544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Clear Filter button</a:t>
              </a: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820F385D-EE13-4103-95F6-CFD8A2EE8F14}"/>
                </a:ext>
              </a:extLst>
            </p:cNvPr>
            <p:cNvSpPr/>
            <p:nvPr/>
          </p:nvSpPr>
          <p:spPr>
            <a:xfrm>
              <a:off x="10591800" y="4516993"/>
              <a:ext cx="10058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Time levels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3628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1DB9C37-918A-4C5B-8FE2-5DEB9948A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Timeline Contextual Tab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DD945A-900C-4A95-BE5A-B22B8C1B2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659350-7E65-48DD-976E-105BA6891E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800" y="3072220"/>
            <a:ext cx="11226401" cy="109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281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7E6FDE-9F8D-4F94-9C01-5B1279B15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15FC0B-8813-420A-86E7-5C5053931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Period Selection in Timelines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7226BA-D67C-47D1-8EB0-B533C40B93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You can select single or multiple periods on a timeline.</a:t>
            </a:r>
          </a:p>
          <a:p>
            <a:r>
              <a:rPr lang="en-US" dirty="0"/>
              <a:t>Select a single period to filter data by that period.</a:t>
            </a:r>
          </a:p>
          <a:p>
            <a:r>
              <a:rPr lang="en-US" dirty="0"/>
              <a:t>Multiple period selection filters data to show dates in the selected range.</a:t>
            </a:r>
          </a:p>
        </p:txBody>
      </p:sp>
    </p:spTree>
    <p:extLst>
      <p:ext uri="{BB962C8B-B14F-4D97-AF65-F5344CB8AC3E}">
        <p14:creationId xmlns:p14="http://schemas.microsoft.com/office/powerpoint/2010/main" val="3170296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6F6462-65F4-491D-AE4A-5403509F9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EEA859-F683-49F5-9EDA-60E258C7D4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Filtering Data Using Slicers and Timelines</a:t>
            </a:r>
          </a:p>
        </p:txBody>
      </p:sp>
    </p:spTree>
    <p:extLst>
      <p:ext uri="{BB962C8B-B14F-4D97-AF65-F5344CB8AC3E}">
        <p14:creationId xmlns:p14="http://schemas.microsoft.com/office/powerpoint/2010/main" val="3201393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F4FA5-FE5C-4B83-9A0C-82AA6D310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Dashboard in Excel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27F09F-4B9E-4E7C-9E5C-665592C4F7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A0A474-D930-4977-BE16-1F028655C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700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F01B6AF-B3C4-44C7-9CDB-1FF7C86C3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Dashboard Goals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97AA3F-2D38-4549-9F9D-EA4D3A42C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C57B275-48F0-46EC-8923-CFA16D3050CE}"/>
              </a:ext>
            </a:extLst>
          </p:cNvPr>
          <p:cNvGrpSpPr/>
          <p:nvPr/>
        </p:nvGrpSpPr>
        <p:grpSpPr>
          <a:xfrm>
            <a:off x="2072191" y="1262933"/>
            <a:ext cx="8047619" cy="4859461"/>
            <a:chOff x="2072190" y="1262933"/>
            <a:chExt cx="8047619" cy="485946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4586E54-5F29-4F40-BFB0-89C6826C0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72190" y="1657082"/>
              <a:ext cx="8047619" cy="4076190"/>
            </a:xfrm>
            <a:prstGeom prst="rect">
              <a:avLst/>
            </a:prstGeom>
          </p:spPr>
        </p:pic>
        <p:sp>
          <p:nvSpPr>
            <p:cNvPr id="9" name="Line 314">
              <a:extLst>
                <a:ext uri="{FF2B5EF4-FFF2-40B4-BE49-F238E27FC236}">
                  <a16:creationId xmlns:a16="http://schemas.microsoft.com/office/drawing/2014/main" id="{1084C4CC-7C06-447A-97D2-7C88A3A36C2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>
              <a:off x="2359406" y="1892720"/>
              <a:ext cx="71220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8A3C808F-77F2-4E10-9446-7B2625F03AD6}"/>
                </a:ext>
              </a:extLst>
            </p:cNvPr>
            <p:cNvSpPr/>
            <p:nvPr/>
          </p:nvSpPr>
          <p:spPr>
            <a:xfrm>
              <a:off x="2120697" y="1307650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Comparison data</a:t>
              </a:r>
            </a:p>
          </p:txBody>
        </p:sp>
        <p:sp>
          <p:nvSpPr>
            <p:cNvPr id="11" name="AutoShape 303">
              <a:extLst>
                <a:ext uri="{FF2B5EF4-FFF2-40B4-BE49-F238E27FC236}">
                  <a16:creationId xmlns:a16="http://schemas.microsoft.com/office/drawing/2014/main" id="{A0B998D5-6C11-4285-8D7D-BFCBDC919183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7148017" y="3556500"/>
              <a:ext cx="196254" cy="4386262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Line 314">
              <a:extLst>
                <a:ext uri="{FF2B5EF4-FFF2-40B4-BE49-F238E27FC236}">
                  <a16:creationId xmlns:a16="http://schemas.microsoft.com/office/drawing/2014/main" id="{3D2483BE-8B7E-43BE-B51D-C7B091D3C26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>
              <a:off x="6923569" y="1848003"/>
              <a:ext cx="71220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7C89F782-5ED4-4641-B391-FE19432FC7BE}"/>
                </a:ext>
              </a:extLst>
            </p:cNvPr>
            <p:cNvSpPr/>
            <p:nvPr/>
          </p:nvSpPr>
          <p:spPr>
            <a:xfrm>
              <a:off x="6418160" y="1262933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Trend data</a:t>
              </a:r>
            </a:p>
          </p:txBody>
        </p:sp>
        <p:sp>
          <p:nvSpPr>
            <p:cNvPr id="15" name="Line 314">
              <a:extLst>
                <a:ext uri="{FF2B5EF4-FFF2-40B4-BE49-F238E27FC236}">
                  <a16:creationId xmlns:a16="http://schemas.microsoft.com/office/drawing/2014/main" id="{433314E8-E1B4-4032-9CB1-3CC5626FED7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 flipV="1">
              <a:off x="8634804" y="2067438"/>
              <a:ext cx="106163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58174C90-FC70-4C42-AE07-8D43C8DCA9E7}"/>
                </a:ext>
              </a:extLst>
            </p:cNvPr>
            <p:cNvSpPr/>
            <p:nvPr/>
          </p:nvSpPr>
          <p:spPr>
            <a:xfrm>
              <a:off x="8303607" y="1267960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Timeline filter</a:t>
              </a: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588535E2-A54D-4AE5-B7F4-72A4756A5C8B}"/>
                </a:ext>
              </a:extLst>
            </p:cNvPr>
            <p:cNvSpPr/>
            <p:nvPr/>
          </p:nvSpPr>
          <p:spPr>
            <a:xfrm>
              <a:off x="6181017" y="5847756"/>
              <a:ext cx="212259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Slicer controls to filter 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9465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44A032-268F-4B41-B308-DED3FACAE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B0EECA-E884-4D9F-875E-0E1E548DF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Dashboard Audience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AFFDA6-ED12-4758-8026-11928E9E21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It's important to understand who will be consuming the data on a dashboard.</a:t>
            </a:r>
          </a:p>
          <a:p>
            <a:r>
              <a:rPr lang="en-US" dirty="0"/>
              <a:t>Data must be useful and relevant.</a:t>
            </a:r>
          </a:p>
          <a:p>
            <a:r>
              <a:rPr lang="en-US" dirty="0"/>
              <a:t>Data should bring together data, comparisons, and correlations in meaningful ways.</a:t>
            </a:r>
          </a:p>
          <a:p>
            <a:r>
              <a:rPr lang="en-US" dirty="0"/>
              <a:t>It should showcase insights.</a:t>
            </a:r>
          </a:p>
        </p:txBody>
      </p:sp>
    </p:spTree>
    <p:extLst>
      <p:ext uri="{BB962C8B-B14F-4D97-AF65-F5344CB8AC3E}">
        <p14:creationId xmlns:p14="http://schemas.microsoft.com/office/powerpoint/2010/main" val="35754314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6A5948-D3A1-4B64-A4C9-2602A40E9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B3BAE6-E4A6-47ED-82A7-BFA47F54B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KPIs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65B9B4-3E58-4C91-BC53-413567EB29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Key performance indicators (KPI)</a:t>
            </a:r>
            <a:r>
              <a:rPr lang="en-US" dirty="0"/>
              <a:t>: Visual indicators that track progress towards a goal.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4EAFFF-4B5D-435B-81BB-665A55900A7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Examples: If the goal is to make USD $1M in sales this year, good KPIs might be:</a:t>
            </a:r>
          </a:p>
          <a:p>
            <a:pPr lvl="1"/>
            <a:r>
              <a:rPr lang="en-US" dirty="0"/>
              <a:t>Year-to-date sales.</a:t>
            </a:r>
          </a:p>
          <a:p>
            <a:pPr lvl="1"/>
            <a:r>
              <a:rPr lang="en-US" dirty="0"/>
              <a:t>Open sales opportunities.</a:t>
            </a:r>
          </a:p>
          <a:p>
            <a:pPr lvl="1"/>
            <a:r>
              <a:rPr lang="en-US" dirty="0"/>
              <a:t>USD of sales in closing stages.</a:t>
            </a:r>
          </a:p>
          <a:p>
            <a:pPr lvl="1"/>
            <a:r>
              <a:rPr lang="en-US" dirty="0"/>
              <a:t>Sales by region.</a:t>
            </a:r>
          </a:p>
          <a:p>
            <a:pPr lvl="1"/>
            <a:r>
              <a:rPr lang="en-US" dirty="0"/>
              <a:t>Sales by product.</a:t>
            </a:r>
          </a:p>
        </p:txBody>
      </p:sp>
    </p:spTree>
    <p:extLst>
      <p:ext uri="{BB962C8B-B14F-4D97-AF65-F5344CB8AC3E}">
        <p14:creationId xmlns:p14="http://schemas.microsoft.com/office/powerpoint/2010/main" val="8029670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46F8180-DAB6-41A0-A68B-6C65E9FB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Dashboard Organization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1E4219-6DE2-4A13-B773-4AC2D2582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FD0D34B8-AE2A-4955-8F30-80753BD50937}"/>
              </a:ext>
            </a:extLst>
          </p:cNvPr>
          <p:cNvGrpSpPr/>
          <p:nvPr/>
        </p:nvGrpSpPr>
        <p:grpSpPr>
          <a:xfrm>
            <a:off x="1581150" y="1053883"/>
            <a:ext cx="8905875" cy="5499317"/>
            <a:chOff x="1581150" y="1053883"/>
            <a:chExt cx="8905875" cy="5499317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A2EE7FD8-5D46-4E02-8C88-05178CAF643A}"/>
                </a:ext>
              </a:extLst>
            </p:cNvPr>
            <p:cNvSpPr/>
            <p:nvPr/>
          </p:nvSpPr>
          <p:spPr>
            <a:xfrm>
              <a:off x="1581150" y="1053883"/>
              <a:ext cx="8905875" cy="5499317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0C65CA1D-98B2-441F-A925-C5DDB04B201C}"/>
                </a:ext>
              </a:extLst>
            </p:cNvPr>
            <p:cNvGrpSpPr/>
            <p:nvPr/>
          </p:nvGrpSpPr>
          <p:grpSpPr>
            <a:xfrm>
              <a:off x="1900893" y="1201051"/>
              <a:ext cx="8390215" cy="5135420"/>
              <a:chOff x="259460" y="1201051"/>
              <a:chExt cx="8390215" cy="513542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08E2242-B7A3-4231-839C-A11801C7BD94}"/>
                  </a:ext>
                </a:extLst>
              </p:cNvPr>
              <p:cNvSpPr/>
              <p:nvPr/>
            </p:nvSpPr>
            <p:spPr>
              <a:xfrm>
                <a:off x="328673" y="1600200"/>
                <a:ext cx="3849075" cy="16764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1894F6B-2108-4FA4-87CA-B8543239872F}"/>
                  </a:ext>
                </a:extLst>
              </p:cNvPr>
              <p:cNvSpPr/>
              <p:nvPr/>
            </p:nvSpPr>
            <p:spPr>
              <a:xfrm>
                <a:off x="4800600" y="1600200"/>
                <a:ext cx="3849075" cy="16764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2D111EB-4228-4482-956D-C589962EA570}"/>
                  </a:ext>
                </a:extLst>
              </p:cNvPr>
              <p:cNvSpPr/>
              <p:nvPr/>
            </p:nvSpPr>
            <p:spPr>
              <a:xfrm>
                <a:off x="1262610" y="1752600"/>
                <a:ext cx="1981200" cy="1066800"/>
              </a:xfrm>
              <a:prstGeom prst="rect">
                <a:avLst/>
              </a:prstGeom>
              <a:noFill/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EE9EFCF-A385-4729-86BF-D3132901BA20}"/>
                  </a:ext>
                </a:extLst>
              </p:cNvPr>
              <p:cNvSpPr/>
              <p:nvPr/>
            </p:nvSpPr>
            <p:spPr>
              <a:xfrm>
                <a:off x="3399353" y="2372139"/>
                <a:ext cx="622852" cy="466339"/>
              </a:xfrm>
              <a:prstGeom prst="rect">
                <a:avLst/>
              </a:prstGeom>
              <a:noFill/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B359F12-F494-4002-9FD5-36D74EA7ED53}"/>
                  </a:ext>
                </a:extLst>
              </p:cNvPr>
              <p:cNvSpPr/>
              <p:nvPr/>
            </p:nvSpPr>
            <p:spPr>
              <a:xfrm>
                <a:off x="3399353" y="1769040"/>
                <a:ext cx="622852" cy="466339"/>
              </a:xfrm>
              <a:prstGeom prst="rect">
                <a:avLst/>
              </a:prstGeom>
              <a:noFill/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41F025D-A7DA-48AF-B0E9-81EA60A8B32E}"/>
                  </a:ext>
                </a:extLst>
              </p:cNvPr>
              <p:cNvSpPr/>
              <p:nvPr/>
            </p:nvSpPr>
            <p:spPr>
              <a:xfrm>
                <a:off x="484215" y="1752600"/>
                <a:ext cx="622852" cy="466339"/>
              </a:xfrm>
              <a:prstGeom prst="rect">
                <a:avLst/>
              </a:prstGeom>
              <a:noFill/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C0D940E-7962-471D-BD2A-51053D29FDF8}"/>
                  </a:ext>
                </a:extLst>
              </p:cNvPr>
              <p:cNvSpPr/>
              <p:nvPr/>
            </p:nvSpPr>
            <p:spPr>
              <a:xfrm>
                <a:off x="497808" y="2299377"/>
                <a:ext cx="619369" cy="466339"/>
              </a:xfrm>
              <a:prstGeom prst="rect">
                <a:avLst/>
              </a:prstGeom>
              <a:noFill/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D73D08F-26C5-479D-801C-338F832E25B6}"/>
                  </a:ext>
                </a:extLst>
              </p:cNvPr>
              <p:cNvSpPr/>
              <p:nvPr/>
            </p:nvSpPr>
            <p:spPr>
              <a:xfrm>
                <a:off x="494325" y="2884199"/>
                <a:ext cx="622852" cy="240002"/>
              </a:xfrm>
              <a:prstGeom prst="rect">
                <a:avLst/>
              </a:prstGeom>
              <a:noFill/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FCEAA6B-BAD0-49C2-B623-FF67B31FAA19}"/>
                  </a:ext>
                </a:extLst>
              </p:cNvPr>
              <p:cNvSpPr/>
              <p:nvPr/>
            </p:nvSpPr>
            <p:spPr>
              <a:xfrm>
                <a:off x="3399353" y="2937538"/>
                <a:ext cx="622852" cy="240002"/>
              </a:xfrm>
              <a:prstGeom prst="rect">
                <a:avLst/>
              </a:prstGeom>
              <a:noFill/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13B7242-2D8C-4404-BC17-890CBABAE5A2}"/>
                  </a:ext>
                </a:extLst>
              </p:cNvPr>
              <p:cNvSpPr/>
              <p:nvPr/>
            </p:nvSpPr>
            <p:spPr>
              <a:xfrm>
                <a:off x="1300845" y="2895588"/>
                <a:ext cx="282839" cy="240002"/>
              </a:xfrm>
              <a:prstGeom prst="rect">
                <a:avLst/>
              </a:prstGeom>
              <a:noFill/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5F8BC6E-C1FF-4EF7-9C4F-D8CE7C07A943}"/>
                  </a:ext>
                </a:extLst>
              </p:cNvPr>
              <p:cNvSpPr/>
              <p:nvPr/>
            </p:nvSpPr>
            <p:spPr>
              <a:xfrm>
                <a:off x="1678961" y="2895588"/>
                <a:ext cx="282839" cy="240002"/>
              </a:xfrm>
              <a:prstGeom prst="rect">
                <a:avLst/>
              </a:prstGeom>
              <a:noFill/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4C95B33E-5FEF-4BBB-A21A-2DDD65AEC041}"/>
                  </a:ext>
                </a:extLst>
              </p:cNvPr>
              <p:cNvSpPr/>
              <p:nvPr/>
            </p:nvSpPr>
            <p:spPr>
              <a:xfrm>
                <a:off x="2087082" y="2899301"/>
                <a:ext cx="282839" cy="240002"/>
              </a:xfrm>
              <a:prstGeom prst="rect">
                <a:avLst/>
              </a:prstGeom>
              <a:noFill/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F6D85AF-66D0-4D1D-A830-0652ACB97333}"/>
                  </a:ext>
                </a:extLst>
              </p:cNvPr>
              <p:cNvSpPr/>
              <p:nvPr/>
            </p:nvSpPr>
            <p:spPr>
              <a:xfrm>
                <a:off x="2502610" y="2895588"/>
                <a:ext cx="282839" cy="240002"/>
              </a:xfrm>
              <a:prstGeom prst="rect">
                <a:avLst/>
              </a:prstGeom>
              <a:noFill/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4C11879-B468-49DD-9E0F-63A46A74AC94}"/>
                  </a:ext>
                </a:extLst>
              </p:cNvPr>
              <p:cNvSpPr/>
              <p:nvPr/>
            </p:nvSpPr>
            <p:spPr>
              <a:xfrm>
                <a:off x="2925961" y="2899301"/>
                <a:ext cx="282839" cy="240002"/>
              </a:xfrm>
              <a:prstGeom prst="rect">
                <a:avLst/>
              </a:prstGeom>
              <a:noFill/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3CF2D9D9-5347-483A-B9C5-5B85EEEEC754}"/>
                  </a:ext>
                </a:extLst>
              </p:cNvPr>
              <p:cNvSpPr/>
              <p:nvPr/>
            </p:nvSpPr>
            <p:spPr>
              <a:xfrm>
                <a:off x="4953000" y="1752599"/>
                <a:ext cx="838200" cy="619540"/>
              </a:xfrm>
              <a:prstGeom prst="rect">
                <a:avLst/>
              </a:prstGeom>
              <a:solidFill>
                <a:srgbClr val="FFC00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E26211B-640A-4A74-8C49-1DCB06C03844}"/>
                  </a:ext>
                </a:extLst>
              </p:cNvPr>
              <p:cNvSpPr/>
              <p:nvPr/>
            </p:nvSpPr>
            <p:spPr>
              <a:xfrm>
                <a:off x="4939748" y="2455946"/>
                <a:ext cx="838200" cy="619540"/>
              </a:xfrm>
              <a:prstGeom prst="rect">
                <a:avLst/>
              </a:prstGeom>
              <a:solidFill>
                <a:srgbClr val="FFC00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4771DD29-A8E7-41D2-B00A-ED6524328C33}"/>
                  </a:ext>
                </a:extLst>
              </p:cNvPr>
              <p:cNvSpPr/>
              <p:nvPr/>
            </p:nvSpPr>
            <p:spPr>
              <a:xfrm>
                <a:off x="5900189" y="1753855"/>
                <a:ext cx="838200" cy="619540"/>
              </a:xfrm>
              <a:prstGeom prst="rect">
                <a:avLst/>
              </a:prstGeom>
              <a:solidFill>
                <a:srgbClr val="FFC00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C30C3A5-1292-491B-9BA8-EA04ED9B2631}"/>
                  </a:ext>
                </a:extLst>
              </p:cNvPr>
              <p:cNvSpPr/>
              <p:nvPr/>
            </p:nvSpPr>
            <p:spPr>
              <a:xfrm>
                <a:off x="5895390" y="2455946"/>
                <a:ext cx="838200" cy="619540"/>
              </a:xfrm>
              <a:prstGeom prst="rect">
                <a:avLst/>
              </a:prstGeom>
              <a:solidFill>
                <a:srgbClr val="FFC00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780C731-AAAF-4202-9EFE-37993051F0A3}"/>
                  </a:ext>
                </a:extLst>
              </p:cNvPr>
              <p:cNvSpPr/>
              <p:nvPr/>
            </p:nvSpPr>
            <p:spPr>
              <a:xfrm>
                <a:off x="6992375" y="1752599"/>
                <a:ext cx="576811" cy="364457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642C7A20-1BB9-4339-8AE2-BFA4281189E5}"/>
                  </a:ext>
                </a:extLst>
              </p:cNvPr>
              <p:cNvSpPr/>
              <p:nvPr/>
            </p:nvSpPr>
            <p:spPr>
              <a:xfrm>
                <a:off x="6986196" y="2253855"/>
                <a:ext cx="576811" cy="364457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B8239F1-ED9A-4742-84B7-26525469E892}"/>
                  </a:ext>
                </a:extLst>
              </p:cNvPr>
              <p:cNvSpPr/>
              <p:nvPr/>
            </p:nvSpPr>
            <p:spPr>
              <a:xfrm>
                <a:off x="6986196" y="2755309"/>
                <a:ext cx="576811" cy="364457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E24AB6E-465C-4C87-A5BE-6151EBC9BC94}"/>
                  </a:ext>
                </a:extLst>
              </p:cNvPr>
              <p:cNvSpPr/>
              <p:nvPr/>
            </p:nvSpPr>
            <p:spPr>
              <a:xfrm>
                <a:off x="7741771" y="1758027"/>
                <a:ext cx="282839" cy="285920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DC6E44D5-C5EF-44AA-B14C-756ABD62DC3B}"/>
                  </a:ext>
                </a:extLst>
              </p:cNvPr>
              <p:cNvSpPr/>
              <p:nvPr/>
            </p:nvSpPr>
            <p:spPr>
              <a:xfrm>
                <a:off x="8185859" y="1762471"/>
                <a:ext cx="282839" cy="285920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47375686-7B5F-435E-8ECD-85E3EA99B049}"/>
                  </a:ext>
                </a:extLst>
              </p:cNvPr>
              <p:cNvSpPr/>
              <p:nvPr/>
            </p:nvSpPr>
            <p:spPr>
              <a:xfrm>
                <a:off x="7744777" y="2114103"/>
                <a:ext cx="282839" cy="285920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C86C788-C634-416B-BB20-5188B3248D33}"/>
                  </a:ext>
                </a:extLst>
              </p:cNvPr>
              <p:cNvSpPr/>
              <p:nvPr/>
            </p:nvSpPr>
            <p:spPr>
              <a:xfrm>
                <a:off x="8188865" y="2118547"/>
                <a:ext cx="282839" cy="285920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1883833-1FDB-4A3E-8821-C3108CC971A6}"/>
                  </a:ext>
                </a:extLst>
              </p:cNvPr>
              <p:cNvSpPr/>
              <p:nvPr/>
            </p:nvSpPr>
            <p:spPr>
              <a:xfrm>
                <a:off x="7741771" y="2475352"/>
                <a:ext cx="282839" cy="285920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9230DE26-23EA-4EC0-8D48-3F0BC7412804}"/>
                  </a:ext>
                </a:extLst>
              </p:cNvPr>
              <p:cNvSpPr/>
              <p:nvPr/>
            </p:nvSpPr>
            <p:spPr>
              <a:xfrm>
                <a:off x="8185859" y="2479796"/>
                <a:ext cx="282839" cy="285920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C7D0A7AD-34B0-4882-8FE2-70CF1D13DD9F}"/>
                  </a:ext>
                </a:extLst>
              </p:cNvPr>
              <p:cNvSpPr/>
              <p:nvPr/>
            </p:nvSpPr>
            <p:spPr>
              <a:xfrm>
                <a:off x="7741771" y="2838588"/>
                <a:ext cx="282839" cy="285920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EE4CD087-7A82-4A10-ABFC-93B2A2CFF165}"/>
                  </a:ext>
                </a:extLst>
              </p:cNvPr>
              <p:cNvSpPr/>
              <p:nvPr/>
            </p:nvSpPr>
            <p:spPr>
              <a:xfrm>
                <a:off x="8185859" y="2843032"/>
                <a:ext cx="282839" cy="285920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4912AB3F-F383-4256-A4B1-6434F01E844C}"/>
                  </a:ext>
                </a:extLst>
              </p:cNvPr>
              <p:cNvSpPr/>
              <p:nvPr/>
            </p:nvSpPr>
            <p:spPr>
              <a:xfrm>
                <a:off x="4800600" y="4171058"/>
                <a:ext cx="3849075" cy="16764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EDAB3806-1D27-45EE-9C25-D8970D829BFE}"/>
                  </a:ext>
                </a:extLst>
              </p:cNvPr>
              <p:cNvSpPr/>
              <p:nvPr/>
            </p:nvSpPr>
            <p:spPr>
              <a:xfrm>
                <a:off x="259460" y="4162304"/>
                <a:ext cx="3849075" cy="16764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D34CFB43-16DE-40FB-B34C-B0C93C1CBBD2}"/>
                  </a:ext>
                </a:extLst>
              </p:cNvPr>
              <p:cNvSpPr/>
              <p:nvPr/>
            </p:nvSpPr>
            <p:spPr>
              <a:xfrm>
                <a:off x="4960881" y="4247259"/>
                <a:ext cx="3411498" cy="685800"/>
              </a:xfrm>
              <a:prstGeom prst="rect">
                <a:avLst/>
              </a:prstGeom>
              <a:noFill/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C9009D02-05D4-4330-AD5E-6AA3F964274E}"/>
                  </a:ext>
                </a:extLst>
              </p:cNvPr>
              <p:cNvSpPr/>
              <p:nvPr/>
            </p:nvSpPr>
            <p:spPr>
              <a:xfrm>
                <a:off x="4964625" y="5009260"/>
                <a:ext cx="576811" cy="364457"/>
              </a:xfrm>
              <a:prstGeom prst="rect">
                <a:avLst/>
              </a:prstGeom>
              <a:solidFill>
                <a:srgbClr val="FF000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E4888DC-EE53-49D4-97B4-F1DF6B59495F}"/>
                  </a:ext>
                </a:extLst>
              </p:cNvPr>
              <p:cNvSpPr/>
              <p:nvPr/>
            </p:nvSpPr>
            <p:spPr>
              <a:xfrm>
                <a:off x="4964625" y="5421923"/>
                <a:ext cx="576811" cy="364457"/>
              </a:xfrm>
              <a:prstGeom prst="rect">
                <a:avLst/>
              </a:prstGeom>
              <a:solidFill>
                <a:srgbClr val="FF000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95644B0F-477C-4956-A07A-A0504F96EE1E}"/>
                  </a:ext>
                </a:extLst>
              </p:cNvPr>
              <p:cNvSpPr/>
              <p:nvPr/>
            </p:nvSpPr>
            <p:spPr>
              <a:xfrm>
                <a:off x="5670813" y="5009260"/>
                <a:ext cx="576811" cy="364457"/>
              </a:xfrm>
              <a:prstGeom prst="rect">
                <a:avLst/>
              </a:prstGeom>
              <a:solidFill>
                <a:srgbClr val="FFC00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729BF742-F98F-4A4C-B33E-1B4BAA1B0C04}"/>
                  </a:ext>
                </a:extLst>
              </p:cNvPr>
              <p:cNvSpPr/>
              <p:nvPr/>
            </p:nvSpPr>
            <p:spPr>
              <a:xfrm>
                <a:off x="5670813" y="5424312"/>
                <a:ext cx="576811" cy="364457"/>
              </a:xfrm>
              <a:prstGeom prst="rect">
                <a:avLst/>
              </a:prstGeom>
              <a:solidFill>
                <a:srgbClr val="FFC00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AE9298D-44BA-44A6-97A0-3CE0E6160818}"/>
                  </a:ext>
                </a:extLst>
              </p:cNvPr>
              <p:cNvSpPr/>
              <p:nvPr/>
            </p:nvSpPr>
            <p:spPr>
              <a:xfrm>
                <a:off x="6383191" y="5000504"/>
                <a:ext cx="576811" cy="364457"/>
              </a:xfrm>
              <a:prstGeom prst="rect">
                <a:avLst/>
              </a:prstGeom>
              <a:solidFill>
                <a:srgbClr val="00206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27E0E51B-1A3B-43FA-9A91-F52B6656CD8B}"/>
                  </a:ext>
                </a:extLst>
              </p:cNvPr>
              <p:cNvSpPr/>
              <p:nvPr/>
            </p:nvSpPr>
            <p:spPr>
              <a:xfrm>
                <a:off x="6383191" y="5413167"/>
                <a:ext cx="576811" cy="364457"/>
              </a:xfrm>
              <a:prstGeom prst="rect">
                <a:avLst/>
              </a:prstGeom>
              <a:solidFill>
                <a:srgbClr val="002060">
                  <a:alpha val="16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F08013E4-6675-4334-B01E-9269B2DEC9F8}"/>
                  </a:ext>
                </a:extLst>
              </p:cNvPr>
              <p:cNvSpPr/>
              <p:nvPr/>
            </p:nvSpPr>
            <p:spPr>
              <a:xfrm>
                <a:off x="7089379" y="5000504"/>
                <a:ext cx="576811" cy="364457"/>
              </a:xfrm>
              <a:prstGeom prst="rect">
                <a:avLst/>
              </a:prstGeom>
              <a:solidFill>
                <a:srgbClr val="7030A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FC8E38C8-4EEE-46F6-8694-D2870C996399}"/>
                  </a:ext>
                </a:extLst>
              </p:cNvPr>
              <p:cNvSpPr/>
              <p:nvPr/>
            </p:nvSpPr>
            <p:spPr>
              <a:xfrm>
                <a:off x="7089379" y="5415556"/>
                <a:ext cx="576811" cy="364457"/>
              </a:xfrm>
              <a:prstGeom prst="rect">
                <a:avLst/>
              </a:prstGeom>
              <a:solidFill>
                <a:srgbClr val="7030A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9FA4F394-DAA1-4E6D-8761-1AB67E9295EB}"/>
                  </a:ext>
                </a:extLst>
              </p:cNvPr>
              <p:cNvSpPr/>
              <p:nvPr/>
            </p:nvSpPr>
            <p:spPr>
              <a:xfrm>
                <a:off x="7795567" y="5000504"/>
                <a:ext cx="576811" cy="364457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D41F48B6-FE52-46D1-94DD-E3D3E3F4FB63}"/>
                  </a:ext>
                </a:extLst>
              </p:cNvPr>
              <p:cNvSpPr/>
              <p:nvPr/>
            </p:nvSpPr>
            <p:spPr>
              <a:xfrm>
                <a:off x="7795567" y="5415556"/>
                <a:ext cx="576811" cy="364457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5E4887B6-2561-4DD5-BF17-02F418DF77C6}"/>
                  </a:ext>
                </a:extLst>
              </p:cNvPr>
              <p:cNvSpPr/>
              <p:nvPr/>
            </p:nvSpPr>
            <p:spPr>
              <a:xfrm>
                <a:off x="501822" y="4356989"/>
                <a:ext cx="622852" cy="576070"/>
              </a:xfrm>
              <a:prstGeom prst="rect">
                <a:avLst/>
              </a:prstGeom>
              <a:solidFill>
                <a:srgbClr val="FFC00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24A9EA6F-F671-4F54-A5CC-FCD19E5667AB}"/>
                  </a:ext>
                </a:extLst>
              </p:cNvPr>
              <p:cNvSpPr/>
              <p:nvPr/>
            </p:nvSpPr>
            <p:spPr>
              <a:xfrm>
                <a:off x="501822" y="5049015"/>
                <a:ext cx="622852" cy="240002"/>
              </a:xfrm>
              <a:prstGeom prst="rect">
                <a:avLst/>
              </a:prstGeom>
              <a:solidFill>
                <a:srgbClr val="FFC00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EDA74A85-D516-479D-80A6-739D2AEB3054}"/>
                  </a:ext>
                </a:extLst>
              </p:cNvPr>
              <p:cNvSpPr/>
              <p:nvPr/>
            </p:nvSpPr>
            <p:spPr>
              <a:xfrm>
                <a:off x="1295452" y="4356989"/>
                <a:ext cx="282839" cy="240002"/>
              </a:xfrm>
              <a:prstGeom prst="rect">
                <a:avLst/>
              </a:prstGeom>
              <a:solidFill>
                <a:srgbClr val="FFC00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4CBD4990-00B0-4BC6-B68A-BA1FFC0379AA}"/>
                  </a:ext>
                </a:extLst>
              </p:cNvPr>
              <p:cNvSpPr/>
              <p:nvPr/>
            </p:nvSpPr>
            <p:spPr>
              <a:xfrm>
                <a:off x="1300845" y="5062731"/>
                <a:ext cx="282839" cy="240002"/>
              </a:xfrm>
              <a:prstGeom prst="rect">
                <a:avLst/>
              </a:prstGeom>
              <a:solidFill>
                <a:srgbClr val="FFC00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E2BC7650-433F-452F-B1C7-387AA719DFB6}"/>
                  </a:ext>
                </a:extLst>
              </p:cNvPr>
              <p:cNvSpPr/>
              <p:nvPr/>
            </p:nvSpPr>
            <p:spPr>
              <a:xfrm>
                <a:off x="1300845" y="4726474"/>
                <a:ext cx="282839" cy="240002"/>
              </a:xfrm>
              <a:prstGeom prst="rect">
                <a:avLst/>
              </a:prstGeom>
              <a:solidFill>
                <a:srgbClr val="FFC00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990DE909-711B-4322-A6CD-74D697E01D5F}"/>
                  </a:ext>
                </a:extLst>
              </p:cNvPr>
              <p:cNvSpPr/>
              <p:nvPr/>
            </p:nvSpPr>
            <p:spPr>
              <a:xfrm>
                <a:off x="1732050" y="4356989"/>
                <a:ext cx="899607" cy="932028"/>
              </a:xfrm>
              <a:prstGeom prst="rect">
                <a:avLst/>
              </a:prstGeom>
              <a:noFill/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55" name="Rounded Rectangle 63">
                <a:extLst>
                  <a:ext uri="{FF2B5EF4-FFF2-40B4-BE49-F238E27FC236}">
                    <a16:creationId xmlns:a16="http://schemas.microsoft.com/office/drawing/2014/main" id="{BDD8E019-64EB-49C8-BDB0-EC25171E0814}"/>
                  </a:ext>
                </a:extLst>
              </p:cNvPr>
              <p:cNvSpPr/>
              <p:nvPr/>
            </p:nvSpPr>
            <p:spPr>
              <a:xfrm>
                <a:off x="1366488" y="1201051"/>
                <a:ext cx="1724025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Center and surround</a:t>
                </a:r>
              </a:p>
            </p:txBody>
          </p:sp>
          <p:sp>
            <p:nvSpPr>
              <p:cNvPr id="56" name="Rounded Rectangle 64">
                <a:extLst>
                  <a:ext uri="{FF2B5EF4-FFF2-40B4-BE49-F238E27FC236}">
                    <a16:creationId xmlns:a16="http://schemas.microsoft.com/office/drawing/2014/main" id="{7FB1502C-F1A0-48A5-882B-10A0927CD884}"/>
                  </a:ext>
                </a:extLst>
              </p:cNvPr>
              <p:cNvSpPr/>
              <p:nvPr/>
            </p:nvSpPr>
            <p:spPr>
              <a:xfrm>
                <a:off x="1334003" y="2071263"/>
                <a:ext cx="1839361" cy="555155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Main chart surrounded by supporting charts</a:t>
                </a:r>
              </a:p>
            </p:txBody>
          </p:sp>
          <p:sp>
            <p:nvSpPr>
              <p:cNvPr id="57" name="Rounded Rectangle 65">
                <a:extLst>
                  <a:ext uri="{FF2B5EF4-FFF2-40B4-BE49-F238E27FC236}">
                    <a16:creationId xmlns:a16="http://schemas.microsoft.com/office/drawing/2014/main" id="{7DD75164-703B-48AD-BF68-801CE7B47A3D}"/>
                  </a:ext>
                </a:extLst>
              </p:cNvPr>
              <p:cNvSpPr/>
              <p:nvPr/>
            </p:nvSpPr>
            <p:spPr>
              <a:xfrm>
                <a:off x="5863124" y="1219250"/>
                <a:ext cx="1724025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Group related data</a:t>
                </a:r>
              </a:p>
            </p:txBody>
          </p:sp>
          <p:sp>
            <p:nvSpPr>
              <p:cNvPr id="58" name="Rounded Rectangle 68">
                <a:extLst>
                  <a:ext uri="{FF2B5EF4-FFF2-40B4-BE49-F238E27FC236}">
                    <a16:creationId xmlns:a16="http://schemas.microsoft.com/office/drawing/2014/main" id="{77A47572-64B9-48D0-84DB-851C7DC98043}"/>
                  </a:ext>
                </a:extLst>
              </p:cNvPr>
              <p:cNvSpPr/>
              <p:nvPr/>
            </p:nvSpPr>
            <p:spPr>
              <a:xfrm>
                <a:off x="4979056" y="2563840"/>
                <a:ext cx="1724025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Group 1</a:t>
                </a:r>
              </a:p>
            </p:txBody>
          </p:sp>
          <p:sp>
            <p:nvSpPr>
              <p:cNvPr id="59" name="Rounded Rectangle 69">
                <a:extLst>
                  <a:ext uri="{FF2B5EF4-FFF2-40B4-BE49-F238E27FC236}">
                    <a16:creationId xmlns:a16="http://schemas.microsoft.com/office/drawing/2014/main" id="{8D8D63EA-E0C8-425E-86AF-B38B90D7E093}"/>
                  </a:ext>
                </a:extLst>
              </p:cNvPr>
              <p:cNvSpPr/>
              <p:nvPr/>
            </p:nvSpPr>
            <p:spPr>
              <a:xfrm>
                <a:off x="6851032" y="2566407"/>
                <a:ext cx="1724025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Group 2</a:t>
                </a:r>
              </a:p>
            </p:txBody>
          </p:sp>
          <p:sp>
            <p:nvSpPr>
              <p:cNvPr id="60" name="Rounded Rectangle 70">
                <a:extLst>
                  <a:ext uri="{FF2B5EF4-FFF2-40B4-BE49-F238E27FC236}">
                    <a16:creationId xmlns:a16="http://schemas.microsoft.com/office/drawing/2014/main" id="{CBB05D4A-3836-4A20-8244-3B02A8F9080B}"/>
                  </a:ext>
                </a:extLst>
              </p:cNvPr>
              <p:cNvSpPr/>
              <p:nvPr/>
            </p:nvSpPr>
            <p:spPr>
              <a:xfrm>
                <a:off x="1391197" y="3753930"/>
                <a:ext cx="1724025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Show relationships</a:t>
                </a: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35E7AB45-9AEA-4587-ABC4-CAF338A03168}"/>
                  </a:ext>
                </a:extLst>
              </p:cNvPr>
              <p:cNvSpPr/>
              <p:nvPr/>
            </p:nvSpPr>
            <p:spPr>
              <a:xfrm>
                <a:off x="2803796" y="4356989"/>
                <a:ext cx="622852" cy="576070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768F62AC-42B6-498E-9A8F-546D74F1E51B}"/>
                  </a:ext>
                </a:extLst>
              </p:cNvPr>
              <p:cNvSpPr/>
              <p:nvPr/>
            </p:nvSpPr>
            <p:spPr>
              <a:xfrm>
                <a:off x="2803796" y="5049015"/>
                <a:ext cx="622852" cy="240002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01DB93C2-D91B-4038-9758-B262DB1C8C41}"/>
                  </a:ext>
                </a:extLst>
              </p:cNvPr>
              <p:cNvSpPr/>
              <p:nvPr/>
            </p:nvSpPr>
            <p:spPr>
              <a:xfrm>
                <a:off x="3607131" y="4356989"/>
                <a:ext cx="282839" cy="240002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1ED9190F-76B6-41FE-977A-8E86A51D175C}"/>
                  </a:ext>
                </a:extLst>
              </p:cNvPr>
              <p:cNvSpPr/>
              <p:nvPr/>
            </p:nvSpPr>
            <p:spPr>
              <a:xfrm>
                <a:off x="3602819" y="5062731"/>
                <a:ext cx="282839" cy="240002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9D68F7F7-1A4D-4F0F-84A7-557C5A907C9A}"/>
                  </a:ext>
                </a:extLst>
              </p:cNvPr>
              <p:cNvSpPr/>
              <p:nvPr/>
            </p:nvSpPr>
            <p:spPr>
              <a:xfrm>
                <a:off x="3602819" y="4726474"/>
                <a:ext cx="282839" cy="240002"/>
              </a:xfrm>
              <a:prstGeom prst="rect">
                <a:avLst/>
              </a:prstGeom>
              <a:solidFill>
                <a:srgbClr val="92D050">
                  <a:alpha val="15000"/>
                </a:srgbClr>
              </a:solidFill>
              <a:ln w="28575" cap="flat" cmpd="sng" algn="ctr">
                <a:solidFill>
                  <a:srgbClr val="01A1D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66" name="Rounded Rectangle 93">
                <a:extLst>
                  <a:ext uri="{FF2B5EF4-FFF2-40B4-BE49-F238E27FC236}">
                    <a16:creationId xmlns:a16="http://schemas.microsoft.com/office/drawing/2014/main" id="{230A19C4-CFA2-49BB-8576-D922F91DB31B}"/>
                  </a:ext>
                </a:extLst>
              </p:cNvPr>
              <p:cNvSpPr/>
              <p:nvPr/>
            </p:nvSpPr>
            <p:spPr>
              <a:xfrm>
                <a:off x="862536" y="5646032"/>
                <a:ext cx="2781345" cy="595879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Charts using filters, slicers, and other elements to show relationships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  <p:sp>
            <p:nvSpPr>
              <p:cNvPr id="67" name="Line 314">
                <a:extLst>
                  <a:ext uri="{FF2B5EF4-FFF2-40B4-BE49-F238E27FC236}">
                    <a16:creationId xmlns:a16="http://schemas.microsoft.com/office/drawing/2014/main" id="{D17A2EC2-56AA-4CB1-99FF-6E1179A892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V="1">
                <a:off x="1391916" y="5368904"/>
                <a:ext cx="334133" cy="23344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Line 314">
                <a:extLst>
                  <a:ext uri="{FF2B5EF4-FFF2-40B4-BE49-F238E27FC236}">
                    <a16:creationId xmlns:a16="http://schemas.microsoft.com/office/drawing/2014/main" id="{7A714735-972A-4F9A-BA91-889618AA40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2790401" y="5365576"/>
                <a:ext cx="334132" cy="25008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Rounded Rectangle 96">
                <a:extLst>
                  <a:ext uri="{FF2B5EF4-FFF2-40B4-BE49-F238E27FC236}">
                    <a16:creationId xmlns:a16="http://schemas.microsoft.com/office/drawing/2014/main" id="{4EC63BF9-B1AC-486F-B32A-1BC73E6168E1}"/>
                  </a:ext>
                </a:extLst>
              </p:cNvPr>
              <p:cNvSpPr/>
              <p:nvPr/>
            </p:nvSpPr>
            <p:spPr>
              <a:xfrm>
                <a:off x="5822018" y="3751299"/>
                <a:ext cx="1724025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Timeline progression</a:t>
                </a:r>
              </a:p>
            </p:txBody>
          </p: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E5BF140F-D541-43F0-A48D-7C7A7384F6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23884" y="4726474"/>
                <a:ext cx="312029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Rounded Rectangle 99">
                <a:extLst>
                  <a:ext uri="{FF2B5EF4-FFF2-40B4-BE49-F238E27FC236}">
                    <a16:creationId xmlns:a16="http://schemas.microsoft.com/office/drawing/2014/main" id="{128FB78E-591D-4DAF-BE5C-A19F3B14C469}"/>
                  </a:ext>
                </a:extLst>
              </p:cNvPr>
              <p:cNvSpPr/>
              <p:nvPr/>
            </p:nvSpPr>
            <p:spPr>
              <a:xfrm>
                <a:off x="5670813" y="4300552"/>
                <a:ext cx="2070958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Timeline with milestones</a:t>
                </a:r>
              </a:p>
            </p:txBody>
          </p: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794B7A06-C1A8-413C-8321-B7A6C9CEE5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57800" y="4550524"/>
                <a:ext cx="0" cy="335103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3C8B66BF-42D0-40B8-A74D-1C64784033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43600" y="4607165"/>
                <a:ext cx="0" cy="292889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ACB3193-4CF4-4325-B97E-0D990A4888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84031" y="4592738"/>
                <a:ext cx="0" cy="292889"/>
              </a:xfrm>
              <a:prstGeom prst="line">
                <a:avLst/>
              </a:prstGeom>
              <a:ln w="19050"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41DB2C17-16A0-4B93-838C-0F6FFE2905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1400" y="4592738"/>
                <a:ext cx="0" cy="292889"/>
              </a:xfrm>
              <a:prstGeom prst="line">
                <a:avLst/>
              </a:prstGeom>
              <a:ln w="19050">
                <a:solidFill>
                  <a:srgbClr val="7030A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FBFA384D-7A19-491E-95BE-4A533B66A1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77200" y="4550524"/>
                <a:ext cx="0" cy="335103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Rounded Rectangle 109">
                <a:extLst>
                  <a:ext uri="{FF2B5EF4-FFF2-40B4-BE49-F238E27FC236}">
                    <a16:creationId xmlns:a16="http://schemas.microsoft.com/office/drawing/2014/main" id="{29947C25-8E9C-44D1-A01A-988542270273}"/>
                  </a:ext>
                </a:extLst>
              </p:cNvPr>
              <p:cNvSpPr/>
              <p:nvPr/>
            </p:nvSpPr>
            <p:spPr>
              <a:xfrm>
                <a:off x="5330788" y="5895887"/>
                <a:ext cx="2671683" cy="440584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Supporting charts with data related to each milestone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5059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Visualize Data with </a:t>
            </a:r>
            <a:r>
              <a:rPr lang="en-US" dirty="0" err="1"/>
              <a:t>PivotCharts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136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75026B-6203-4AD1-AA7D-162A2EB52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BAC6456-513D-45B3-8E46-A69958683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Sources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C2611-9525-4D02-844F-FBAA5098EE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Files</a:t>
            </a:r>
          </a:p>
          <a:p>
            <a:r>
              <a:rPr lang="en-US" dirty="0"/>
              <a:t>Databases</a:t>
            </a:r>
          </a:p>
          <a:p>
            <a:r>
              <a:rPr lang="en-US" dirty="0"/>
              <a:t>Azure</a:t>
            </a:r>
          </a:p>
          <a:p>
            <a:r>
              <a:rPr lang="en-US" dirty="0"/>
              <a:t>Online services</a:t>
            </a:r>
          </a:p>
          <a:p>
            <a:r>
              <a:rPr lang="en-US" dirty="0"/>
              <a:t>Other sources</a:t>
            </a:r>
          </a:p>
        </p:txBody>
      </p:sp>
    </p:spTree>
    <p:extLst>
      <p:ext uri="{BB962C8B-B14F-4D97-AF65-F5344CB8AC3E}">
        <p14:creationId xmlns:p14="http://schemas.microsoft.com/office/powerpoint/2010/main" val="15272528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62E72B3-9671-44CF-9D00-910E53254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Refresh Options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BD4427-68F2-4802-912B-B0F7E3A8F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6" name="Content Placeholder 6">
            <a:extLst>
              <a:ext uri="{FF2B5EF4-FFF2-40B4-BE49-F238E27FC236}">
                <a16:creationId xmlns:a16="http://schemas.microsoft.com/office/drawing/2014/main" id="{B7A88C8A-6334-4CAB-9D2C-79137A2469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6366283"/>
              </p:ext>
            </p:extLst>
          </p:nvPr>
        </p:nvGraphicFramePr>
        <p:xfrm>
          <a:off x="1123950" y="2302064"/>
          <a:ext cx="9944100" cy="22538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17416">
                  <a:extLst>
                    <a:ext uri="{9D8B030D-6E8A-4147-A177-3AD203B41FA5}">
                      <a16:colId xmlns:a16="http://schemas.microsoft.com/office/drawing/2014/main" val="3237640981"/>
                    </a:ext>
                  </a:extLst>
                </a:gridCol>
                <a:gridCol w="5926684">
                  <a:extLst>
                    <a:ext uri="{9D8B030D-6E8A-4147-A177-3AD203B41FA5}">
                      <a16:colId xmlns:a16="http://schemas.microsoft.com/office/drawing/2014/main" val="294008522"/>
                    </a:ext>
                  </a:extLst>
                </a:gridCol>
              </a:tblGrid>
              <a:tr h="321276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600" b="1" i="0" u="none" strike="noStrike" kern="1200" cap="none" spc="0" normalizeH="0" baseline="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Refresh Type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DDC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600" b="1" i="0" u="none" strike="noStrike" kern="1200" cap="none" spc="0" normalizeH="0" baseline="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Where Configured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DDC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34385"/>
                  </a:ext>
                </a:extLst>
              </a:tr>
              <a:tr h="267730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Manual refresh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Data→Refresh</a:t>
                      </a: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 All </a:t>
                      </a: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drop-down, select </a:t>
                      </a: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Refresh</a:t>
                      </a: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.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76104"/>
                  </a:ext>
                </a:extLst>
              </a:tr>
              <a:tr h="364112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Manual refresh (imported XML file)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Developer→Refresh</a:t>
                      </a: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 Data.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385288"/>
                  </a:ext>
                </a:extLst>
              </a:tr>
              <a:tr h="514041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Automatic refresh data when workbook opened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Data→Refresh</a:t>
                      </a: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 All </a:t>
                      </a: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drop-down, select </a:t>
                      </a: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Connection Properties</a:t>
                      </a: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. Select the </a:t>
                      </a: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Usage</a:t>
                      </a: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 tab and under </a:t>
                      </a: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Refresh control, </a:t>
                      </a: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check </a:t>
                      </a: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Refresh data when opening the file</a:t>
                      </a: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552486"/>
                  </a:ext>
                </a:extLst>
              </a:tr>
              <a:tr h="514041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Automatic refresh at specified interval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Data→Refresh</a:t>
                      </a: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 All</a:t>
                      </a: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 drop-down, then select </a:t>
                      </a: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Connection Properties</a:t>
                      </a: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. Select the </a:t>
                      </a: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Usage</a:t>
                      </a: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 tab, check the </a:t>
                      </a: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Refresh every </a:t>
                      </a: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box, and enter the number of minutes between refreshes.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38314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08948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EE3BD6-D4E7-46E3-8035-BF924E8B8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25B1CF-9885-41E2-A41B-691A3B08E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Dashboard Sharing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6B0731-D808-4D3D-8ABD-59F56E64CF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Send over email.</a:t>
            </a:r>
          </a:p>
          <a:p>
            <a:r>
              <a:rPr lang="en-US" dirty="0"/>
              <a:t>Post it to an online folder.</a:t>
            </a:r>
          </a:p>
          <a:p>
            <a:r>
              <a:rPr lang="en-US" dirty="0"/>
              <a:t>Upload the workbook to your Outlook group document library.</a:t>
            </a:r>
          </a:p>
          <a:p>
            <a:r>
              <a:rPr lang="en-US" dirty="0"/>
              <a:t>Publish the workbook to other SharePoint locations.</a:t>
            </a:r>
          </a:p>
        </p:txBody>
      </p:sp>
    </p:spTree>
    <p:extLst>
      <p:ext uri="{BB962C8B-B14F-4D97-AF65-F5344CB8AC3E}">
        <p14:creationId xmlns:p14="http://schemas.microsoft.com/office/powerpoint/2010/main" val="27125206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99A680-FE54-4AE2-AB45-CC624383B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E55CCF-1CA8-4E26-BD6C-1D36BE749C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 Dashboard in Excel</a:t>
            </a:r>
          </a:p>
        </p:txBody>
      </p:sp>
    </p:spTree>
    <p:extLst>
      <p:ext uri="{BB962C8B-B14F-4D97-AF65-F5344CB8AC3E}">
        <p14:creationId xmlns:p14="http://schemas.microsoft.com/office/powerpoint/2010/main" val="35127897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For the dashboards that you've created in the past, who was your audience and how did you distribute the dashboard?</a:t>
            </a:r>
          </a:p>
          <a:p>
            <a:r>
              <a:rPr lang="en-US" dirty="0"/>
              <a:t>What might be a benefit of using slicers and timelines with your data?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54212F-AEE1-4EC8-9293-3373B4083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2437872-6D97-4FC5-96EF-EA1CDC833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PivotCharts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1F41234-E917-45C6-AC1E-0FCB7A4592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 err="1"/>
              <a:t>PivotCharts</a:t>
            </a:r>
            <a:r>
              <a:rPr lang="en-US" dirty="0"/>
              <a:t>: Graphical representations of numerical values in a PivotTable and relationships among those values. </a:t>
            </a:r>
          </a:p>
        </p:txBody>
      </p:sp>
      <p:pic>
        <p:nvPicPr>
          <p:cNvPr id="3" name="Picture 2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9B0AC438-45AD-4423-94F3-334C3DE29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975" y="2052450"/>
            <a:ext cx="6792050" cy="439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269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FFC113E-4491-4376-AA83-C34C19DF4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PivotChart Fields Task Pane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762BE5-71B3-46DF-9F32-174BD5ACF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FA4E20E-9CBC-47AD-B228-55DD73FC5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045" y="1190625"/>
            <a:ext cx="268791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419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DC27C-FB7A-4294-8F16-601F40A70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PivotChart Filters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6C3CA0-94A8-4FC7-9FA8-BBD598C72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28D40FB-9F4F-40D2-8E6D-03DDE6490E9C}"/>
              </a:ext>
            </a:extLst>
          </p:cNvPr>
          <p:cNvGrpSpPr/>
          <p:nvPr/>
        </p:nvGrpSpPr>
        <p:grpSpPr>
          <a:xfrm>
            <a:off x="2717920" y="1174749"/>
            <a:ext cx="6756160" cy="5058789"/>
            <a:chOff x="1107243" y="1060449"/>
            <a:chExt cx="6756160" cy="505878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D150C4C-7A0D-4D57-81DB-13F444A4E2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07243" y="1752600"/>
              <a:ext cx="6756160" cy="4366638"/>
            </a:xfrm>
            <a:prstGeom prst="rect">
              <a:avLst/>
            </a:prstGeom>
          </p:spPr>
        </p:pic>
        <p:sp>
          <p:nvSpPr>
            <p:cNvPr id="6" name="Line 316">
              <a:extLst>
                <a:ext uri="{FF2B5EF4-FFF2-40B4-BE49-F238E27FC236}">
                  <a16:creationId xmlns:a16="http://schemas.microsoft.com/office/drawing/2014/main" id="{9926A691-D3D8-414E-B1DB-AC13A46F4E7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2977883" y="1235761"/>
              <a:ext cx="415509" cy="5419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Line 316">
              <a:extLst>
                <a:ext uri="{FF2B5EF4-FFF2-40B4-BE49-F238E27FC236}">
                  <a16:creationId xmlns:a16="http://schemas.microsoft.com/office/drawing/2014/main" id="{BADC858C-B6B1-41EA-AE27-C05F41E7FD4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2320297" y="1347914"/>
              <a:ext cx="655303" cy="5333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113D189B-3AD8-43F9-9372-538007C77EE0}"/>
                </a:ext>
              </a:extLst>
            </p:cNvPr>
            <p:cNvSpPr/>
            <p:nvPr/>
          </p:nvSpPr>
          <p:spPr>
            <a:xfrm>
              <a:off x="2052635" y="1060449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PivotTable filters</a:t>
              </a:r>
            </a:p>
          </p:txBody>
        </p:sp>
        <p:sp>
          <p:nvSpPr>
            <p:cNvPr id="9" name="Line 316">
              <a:extLst>
                <a:ext uri="{FF2B5EF4-FFF2-40B4-BE49-F238E27FC236}">
                  <a16:creationId xmlns:a16="http://schemas.microsoft.com/office/drawing/2014/main" id="{08AD27A5-5C76-43B7-A47E-31C7849BDAB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4090509" y="4242912"/>
              <a:ext cx="0" cy="34013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Line 316">
              <a:extLst>
                <a:ext uri="{FF2B5EF4-FFF2-40B4-BE49-F238E27FC236}">
                  <a16:creationId xmlns:a16="http://schemas.microsoft.com/office/drawing/2014/main" id="{860F4470-3FC1-414C-B5BD-EC8F060AE9E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 flipV="1">
              <a:off x="5053052" y="5128220"/>
              <a:ext cx="149344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6193AB1D-86CD-4BEB-8962-CE63BDF569F5}"/>
                </a:ext>
              </a:extLst>
            </p:cNvPr>
            <p:cNvSpPr/>
            <p:nvPr/>
          </p:nvSpPr>
          <p:spPr>
            <a:xfrm>
              <a:off x="4929186" y="5806280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PivotChart filters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4952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DC7C91-3830-4F12-B494-EC61AF189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299ECE-B5D0-4F85-8446-56F3189F0F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Visualizing Data with </a:t>
            </a:r>
            <a:r>
              <a:rPr lang="en-US" dirty="0" err="1"/>
              <a:t>PivotCharts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929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13887-6B94-4CC5-A57F-1565B11F9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 Data Using Slicers and Timelines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9B8642-FA18-48EC-B60C-85AB8B00C8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20617F-3B70-40D4-85FE-2455091CE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81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4635C0-1882-4E64-AB8A-BC55AC0CD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1CE45D6-D553-47FD-8CEF-F7833713E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Slicers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1C19910-0B0B-4956-90C2-D9AD4DCF6A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Slicers</a:t>
            </a:r>
            <a:r>
              <a:rPr lang="en-US" dirty="0"/>
              <a:t>: Visual objects used to filter the data in PivotTables.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0F6376B-C3AD-4CA6-8B53-0CB7AE889C70}"/>
              </a:ext>
            </a:extLst>
          </p:cNvPr>
          <p:cNvGrpSpPr/>
          <p:nvPr/>
        </p:nvGrpSpPr>
        <p:grpSpPr>
          <a:xfrm>
            <a:off x="2233179" y="2362200"/>
            <a:ext cx="7725643" cy="3289278"/>
            <a:chOff x="618651" y="2079093"/>
            <a:chExt cx="7725643" cy="328927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A12B7C5-71A2-4C32-BAE6-33FC041AB6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5000" y="2609692"/>
              <a:ext cx="5906012" cy="2758679"/>
            </a:xfrm>
            <a:prstGeom prst="rect">
              <a:avLst/>
            </a:prstGeom>
          </p:spPr>
        </p:pic>
        <p:sp>
          <p:nvSpPr>
            <p:cNvPr id="9" name="AutoShape 303">
              <a:extLst>
                <a:ext uri="{FF2B5EF4-FFF2-40B4-BE49-F238E27FC236}">
                  <a16:creationId xmlns:a16="http://schemas.microsoft.com/office/drawing/2014/main" id="{AB8820F8-4730-41C0-9CB8-E78EA1B1212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07371" y="3010959"/>
              <a:ext cx="174625" cy="192024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Line 315">
              <a:extLst>
                <a:ext uri="{FF2B5EF4-FFF2-40B4-BE49-F238E27FC236}">
                  <a16:creationId xmlns:a16="http://schemas.microsoft.com/office/drawing/2014/main" id="{123A49B7-39E9-43CE-BE93-0E790A50C93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3101586" y="2452981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Line 315">
              <a:extLst>
                <a:ext uri="{FF2B5EF4-FFF2-40B4-BE49-F238E27FC236}">
                  <a16:creationId xmlns:a16="http://schemas.microsoft.com/office/drawing/2014/main" id="{6C88A233-FB68-4203-8A78-197F81711F9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4615098" y="2788969"/>
              <a:ext cx="731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Line 315">
              <a:extLst>
                <a:ext uri="{FF2B5EF4-FFF2-40B4-BE49-F238E27FC236}">
                  <a16:creationId xmlns:a16="http://schemas.microsoft.com/office/drawing/2014/main" id="{6FDDE742-3CCC-4808-BB9D-3EBA896139D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7317817" y="2426855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Line 315">
              <a:extLst>
                <a:ext uri="{FF2B5EF4-FFF2-40B4-BE49-F238E27FC236}">
                  <a16:creationId xmlns:a16="http://schemas.microsoft.com/office/drawing/2014/main" id="{1E45A10B-57A3-48E3-95E1-970C1B3750A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3644050" y="4207724"/>
              <a:ext cx="498475" cy="5407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Line 315">
              <a:extLst>
                <a:ext uri="{FF2B5EF4-FFF2-40B4-BE49-F238E27FC236}">
                  <a16:creationId xmlns:a16="http://schemas.microsoft.com/office/drawing/2014/main" id="{0A029A32-0146-4041-9B77-8016EF7F30B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4184850" y="4207724"/>
              <a:ext cx="498475" cy="5408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Line 315">
              <a:extLst>
                <a:ext uri="{FF2B5EF4-FFF2-40B4-BE49-F238E27FC236}">
                  <a16:creationId xmlns:a16="http://schemas.microsoft.com/office/drawing/2014/main" id="{D21439FC-88C3-4571-9B4E-3DBCDD5E4B7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6481098" y="4829543"/>
              <a:ext cx="6400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B77310C7-564A-4F70-9401-3CD8563E75CE}"/>
                </a:ext>
              </a:extLst>
            </p:cNvPr>
            <p:cNvSpPr/>
            <p:nvPr/>
          </p:nvSpPr>
          <p:spPr>
            <a:xfrm>
              <a:off x="4443301" y="2315662"/>
              <a:ext cx="10972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Active filter</a:t>
              </a: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159B69C0-E070-4BDE-91E7-03FCFC3ADE8A}"/>
                </a:ext>
              </a:extLst>
            </p:cNvPr>
            <p:cNvSpPr/>
            <p:nvPr/>
          </p:nvSpPr>
          <p:spPr>
            <a:xfrm>
              <a:off x="2573583" y="2079093"/>
              <a:ext cx="15544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Multi-Select button</a:t>
              </a:r>
            </a:p>
          </p:txBody>
        </p:sp>
        <p:sp>
          <p:nvSpPr>
            <p:cNvPr id="18" name="Rounded Rectangle 143">
              <a:extLst>
                <a:ext uri="{FF2B5EF4-FFF2-40B4-BE49-F238E27FC236}">
                  <a16:creationId xmlns:a16="http://schemas.microsoft.com/office/drawing/2014/main" id="{2FA88E9C-02D1-4599-A05F-B92B559B0C7E}"/>
                </a:ext>
              </a:extLst>
            </p:cNvPr>
            <p:cNvSpPr/>
            <p:nvPr/>
          </p:nvSpPr>
          <p:spPr>
            <a:xfrm>
              <a:off x="6789814" y="2079093"/>
              <a:ext cx="15544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Clear Filter button</a:t>
              </a:r>
            </a:p>
          </p:txBody>
        </p:sp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A151351C-3AC6-41F3-BC30-63AB6B7A3440}"/>
                </a:ext>
              </a:extLst>
            </p:cNvPr>
            <p:cNvSpPr/>
            <p:nvPr/>
          </p:nvSpPr>
          <p:spPr>
            <a:xfrm>
              <a:off x="3569327" y="4704867"/>
              <a:ext cx="11887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Inactive filter</a:t>
              </a:r>
            </a:p>
          </p:txBody>
        </p:sp>
        <p:sp>
          <p:nvSpPr>
            <p:cNvPr id="20" name="Rounded Rectangle 143">
              <a:extLst>
                <a:ext uri="{FF2B5EF4-FFF2-40B4-BE49-F238E27FC236}">
                  <a16:creationId xmlns:a16="http://schemas.microsoft.com/office/drawing/2014/main" id="{C78D3560-43B1-4479-84FE-6326DC55C396}"/>
                </a:ext>
              </a:extLst>
            </p:cNvPr>
            <p:cNvSpPr/>
            <p:nvPr/>
          </p:nvSpPr>
          <p:spPr>
            <a:xfrm>
              <a:off x="5792973" y="4979505"/>
              <a:ext cx="20116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Grayed-out slicer buttons</a:t>
              </a:r>
            </a:p>
          </p:txBody>
        </p:sp>
        <p:sp>
          <p:nvSpPr>
            <p:cNvPr id="21" name="Rounded Rectangle 143">
              <a:extLst>
                <a:ext uri="{FF2B5EF4-FFF2-40B4-BE49-F238E27FC236}">
                  <a16:creationId xmlns:a16="http://schemas.microsoft.com/office/drawing/2014/main" id="{86AA668A-3E2F-48EB-8464-64840FA0AF75}"/>
                </a:ext>
              </a:extLst>
            </p:cNvPr>
            <p:cNvSpPr/>
            <p:nvPr/>
          </p:nvSpPr>
          <p:spPr>
            <a:xfrm>
              <a:off x="618651" y="3833760"/>
              <a:ext cx="11887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Slicer buttons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1678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51E7599-4ECE-40D4-970E-F965C86C9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Slicer Contextual Tab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9A4B6F-4697-4924-A8F5-FF4BC3DBC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8712CA-5BBB-48D6-B9C5-BDF68912D3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" y="2768958"/>
            <a:ext cx="11363325" cy="132008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80557307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206</TotalTime>
  <Words>564</Words>
  <Application>Microsoft Office PowerPoint</Application>
  <PresentationFormat>Widescreen</PresentationFormat>
  <Paragraphs>118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LO Choice</vt:lpstr>
      <vt:lpstr>Presenting Visual Insights with Dashboards in Excel</vt:lpstr>
      <vt:lpstr>Visualize Data with PivotCharts</vt:lpstr>
      <vt:lpstr>PivotCharts</vt:lpstr>
      <vt:lpstr>The PivotChart Fields Task Pane</vt:lpstr>
      <vt:lpstr>PivotChart Filters</vt:lpstr>
      <vt:lpstr>PowerPoint Presentation</vt:lpstr>
      <vt:lpstr>Filter Data Using Slicers and Timelines</vt:lpstr>
      <vt:lpstr>Slicers</vt:lpstr>
      <vt:lpstr>The Slicer Contextual Tab</vt:lpstr>
      <vt:lpstr>The Report Connections Dialog Box</vt:lpstr>
      <vt:lpstr>Timelines</vt:lpstr>
      <vt:lpstr>The Timeline Contextual Tab</vt:lpstr>
      <vt:lpstr>Time Period Selection in Timelines</vt:lpstr>
      <vt:lpstr>PowerPoint Presentation</vt:lpstr>
      <vt:lpstr>Create a Dashboard in Excel</vt:lpstr>
      <vt:lpstr>Dashboard Goals</vt:lpstr>
      <vt:lpstr>Dashboard Audience</vt:lpstr>
      <vt:lpstr>KPIs</vt:lpstr>
      <vt:lpstr>Dashboard Organization</vt:lpstr>
      <vt:lpstr>Data Sources</vt:lpstr>
      <vt:lpstr>Refresh Options</vt:lpstr>
      <vt:lpstr>Dashboard Sharing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Presenting Visual Insights with Dashboards in Excel</dc:title>
  <dc:creator>Jason Nufryk</dc:creator>
  <cp:lastModifiedBy>Michelle Farney</cp:lastModifiedBy>
  <cp:revision>24</cp:revision>
  <dcterms:created xsi:type="dcterms:W3CDTF">2022-03-07T20:18:02Z</dcterms:created>
  <dcterms:modified xsi:type="dcterms:W3CDTF">2022-04-28T15:01:25Z</dcterms:modified>
</cp:coreProperties>
</file>