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53"/>
  </p:notesMasterIdLst>
  <p:handoutMasterIdLst>
    <p:handoutMasterId r:id="rId54"/>
  </p:handoutMasterIdLst>
  <p:sldIdLst>
    <p:sldId id="268" r:id="rId2"/>
    <p:sldId id="298" r:id="rId3"/>
    <p:sldId id="302" r:id="rId4"/>
    <p:sldId id="303" r:id="rId5"/>
    <p:sldId id="304" r:id="rId6"/>
    <p:sldId id="305" r:id="rId7"/>
    <p:sldId id="306" r:id="rId8"/>
    <p:sldId id="299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00" r:id="rId29"/>
    <p:sldId id="326" r:id="rId30"/>
    <p:sldId id="327" r:id="rId31"/>
    <p:sldId id="328" r:id="rId32"/>
    <p:sldId id="330" r:id="rId33"/>
    <p:sldId id="331" r:id="rId34"/>
    <p:sldId id="332" r:id="rId35"/>
    <p:sldId id="333" r:id="rId36"/>
    <p:sldId id="334" r:id="rId37"/>
    <p:sldId id="335" r:id="rId38"/>
    <p:sldId id="301" r:id="rId39"/>
    <p:sldId id="336" r:id="rId40"/>
    <p:sldId id="337" r:id="rId41"/>
    <p:sldId id="338" r:id="rId42"/>
    <p:sldId id="339" r:id="rId43"/>
    <p:sldId id="341" r:id="rId44"/>
    <p:sldId id="342" r:id="rId45"/>
    <p:sldId id="343" r:id="rId46"/>
    <p:sldId id="344" r:id="rId47"/>
    <p:sldId id="345" r:id="rId48"/>
    <p:sldId id="346" r:id="rId49"/>
    <p:sldId id="347" r:id="rId50"/>
    <p:sldId id="348" r:id="rId51"/>
    <p:sldId id="266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Analyze Data with Formulas and Named Ranges</a:t>
            </a:r>
          </a:p>
          <a:p>
            <a:r>
              <a:rPr lang="en-US" dirty="0"/>
              <a:t>Analyze Data with Functions</a:t>
            </a:r>
          </a:p>
          <a:p>
            <a:r>
              <a:rPr lang="en-US" dirty="0"/>
              <a:t>Implement Data Validation, Forms, and Controls</a:t>
            </a:r>
          </a:p>
          <a:p>
            <a:r>
              <a:rPr lang="en-US" dirty="0"/>
              <a:t>Create Conditional Visualizations with Lookup Functions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Data with Formulas and Functions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9B26-BA62-4C28-9CAA-AA0C9431C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Function Reference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A77A6-DA60-437C-A1F8-C78FF5B71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47CD99B-4DD8-406C-B6D5-D8259C786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533" y="1122909"/>
            <a:ext cx="3872934" cy="524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39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2A6429-8513-42A6-B0B3-408684E7D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97902C-7BF7-45A6-A7E4-B5C3407A9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Operators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1C9B0-AFA8-45F1-A71C-20DC61056D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Comparison operator</a:t>
            </a:r>
            <a:r>
              <a:rPr lang="en-US" dirty="0"/>
              <a:t>: A type of Excel operator used to compare particular values to determine whether or not they meet some specified criteria.</a:t>
            </a:r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74F1CA93-4111-4910-B012-139150187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868675"/>
              </p:ext>
            </p:extLst>
          </p:nvPr>
        </p:nvGraphicFramePr>
        <p:xfrm>
          <a:off x="1411659" y="2266950"/>
          <a:ext cx="9494466" cy="327677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05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2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6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Name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10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Comparison Operator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10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This Comparison Operator Determines Whether or Not The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10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Equal to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Specified values are the same.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Greater than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&gt;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First value is greater than the second value.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Less than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First value is less than the second value.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Greater than or equal to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&gt;=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First value is greater than or equal to the second value.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Less than or equal to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&lt;=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First value is less than or equal to the second value.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Not equal to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&lt;&gt;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Specified values are different.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06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4CDB12-010C-4092-8098-4384B0756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Syntax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42715D-77E3-4AC1-B77B-1DDA86B0C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E64B5EA-58B9-4DC9-BE34-2AF5FF502C4B}"/>
              </a:ext>
            </a:extLst>
          </p:cNvPr>
          <p:cNvGrpSpPr/>
          <p:nvPr/>
        </p:nvGrpSpPr>
        <p:grpSpPr>
          <a:xfrm>
            <a:off x="2266950" y="1996592"/>
            <a:ext cx="7658101" cy="3058895"/>
            <a:chOff x="2266950" y="1996592"/>
            <a:chExt cx="7658101" cy="305889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56E3698-20DE-445B-88F6-B343B66D32D7}"/>
                </a:ext>
              </a:extLst>
            </p:cNvPr>
            <p:cNvGrpSpPr/>
            <p:nvPr/>
          </p:nvGrpSpPr>
          <p:grpSpPr>
            <a:xfrm>
              <a:off x="3390900" y="1996592"/>
              <a:ext cx="5410200" cy="1432408"/>
              <a:chOff x="1219200" y="1553512"/>
              <a:chExt cx="5410200" cy="1432408"/>
            </a:xfrm>
          </p:grpSpPr>
          <p:sp>
            <p:nvSpPr>
              <p:cNvPr id="6" name="Line 287">
                <a:extLst>
                  <a:ext uri="{FF2B5EF4-FFF2-40B4-BE49-F238E27FC236}">
                    <a16:creationId xmlns:a16="http://schemas.microsoft.com/office/drawing/2014/main" id="{F71E3496-76FA-44A3-8299-BD9500E10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1605072" y="1541207"/>
                <a:ext cx="0" cy="3319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" name="Line 288">
                <a:extLst>
                  <a:ext uri="{FF2B5EF4-FFF2-40B4-BE49-F238E27FC236}">
                    <a16:creationId xmlns:a16="http://schemas.microsoft.com/office/drawing/2014/main" id="{EF3FF4F3-A8C0-4AA9-84D4-DE6677919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43131" y="1701818"/>
                <a:ext cx="0" cy="457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" name="Rounded Rectangle 5">
                <a:extLst>
                  <a:ext uri="{FF2B5EF4-FFF2-40B4-BE49-F238E27FC236}">
                    <a16:creationId xmlns:a16="http://schemas.microsoft.com/office/drawing/2014/main" id="{78DD81A0-2A5D-4EEF-8732-7021E940EEDA}"/>
                  </a:ext>
                </a:extLst>
              </p:cNvPr>
              <p:cNvSpPr/>
              <p:nvPr/>
            </p:nvSpPr>
            <p:spPr>
              <a:xfrm>
                <a:off x="1667063" y="1553512"/>
                <a:ext cx="129540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Equal sign</a:t>
                </a:r>
              </a:p>
            </p:txBody>
          </p:sp>
          <p:sp>
            <p:nvSpPr>
              <p:cNvPr id="9" name="Line 167">
                <a:extLst>
                  <a:ext uri="{FF2B5EF4-FFF2-40B4-BE49-F238E27FC236}">
                    <a16:creationId xmlns:a16="http://schemas.microsoft.com/office/drawing/2014/main" id="{5BDBDF76-4A79-4A24-9684-D2E35B09F0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1816895" y="2664527"/>
                <a:ext cx="45720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Rounded Rectangle 8">
                <a:extLst>
                  <a:ext uri="{FF2B5EF4-FFF2-40B4-BE49-F238E27FC236}">
                    <a16:creationId xmlns:a16="http://schemas.microsoft.com/office/drawing/2014/main" id="{5FDA3686-4267-4ABB-BA53-F6F141FA52B9}"/>
                  </a:ext>
                </a:extLst>
              </p:cNvPr>
              <p:cNvSpPr/>
              <p:nvPr/>
            </p:nvSpPr>
            <p:spPr>
              <a:xfrm>
                <a:off x="1307306" y="2711283"/>
                <a:ext cx="1476375" cy="274637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Function name</a:t>
                </a:r>
              </a:p>
            </p:txBody>
          </p:sp>
          <p:sp>
            <p:nvSpPr>
              <p:cNvPr id="11" name="Rounded Rectangle 9">
                <a:extLst>
                  <a:ext uri="{FF2B5EF4-FFF2-40B4-BE49-F238E27FC236}">
                    <a16:creationId xmlns:a16="http://schemas.microsoft.com/office/drawing/2014/main" id="{413EA9CE-B27C-48CE-AFF3-CF3A37FC8499}"/>
                  </a:ext>
                </a:extLst>
              </p:cNvPr>
              <p:cNvSpPr/>
              <p:nvPr/>
            </p:nvSpPr>
            <p:spPr>
              <a:xfrm>
                <a:off x="3681413" y="2707865"/>
                <a:ext cx="1476375" cy="274637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Arguments</a:t>
                </a:r>
              </a:p>
            </p:txBody>
          </p:sp>
          <p:sp>
            <p:nvSpPr>
              <p:cNvPr id="12" name="AutoShape 303">
                <a:extLst>
                  <a:ext uri="{FF2B5EF4-FFF2-40B4-BE49-F238E27FC236}">
                    <a16:creationId xmlns:a16="http://schemas.microsoft.com/office/drawing/2014/main" id="{0E745EAD-8354-4280-A854-E796315510E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4332733" y="792196"/>
                <a:ext cx="173736" cy="365760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9E845B-1E5A-4130-85E9-AB5BA10D4303}"/>
                  </a:ext>
                </a:extLst>
              </p:cNvPr>
              <p:cNvSpPr txBox="1"/>
              <p:nvPr/>
            </p:nvSpPr>
            <p:spPr>
              <a:xfrm>
                <a:off x="1219200" y="2011762"/>
                <a:ext cx="5410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= SUM(</a:t>
                </a:r>
                <a:r>
                  <a:rPr lang="en-US" sz="2800" b="1" dirty="0"/>
                  <a:t>number1</a:t>
                </a:r>
                <a:r>
                  <a:rPr lang="en-US" sz="2800" dirty="0"/>
                  <a:t>, [number2],…)</a:t>
                </a:r>
              </a:p>
            </p:txBody>
          </p: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9DB7C4C-941B-4EA7-A711-EC5D434C7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950" y="4314380"/>
              <a:ext cx="7658101" cy="7411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665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7F0BD-F11D-46BA-82AF-735F7210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Argument Syntax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523B45-15E8-43A1-B769-8820A981C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06B9DD-13C3-43D9-ADCF-9F55EBB711CB}"/>
              </a:ext>
            </a:extLst>
          </p:cNvPr>
          <p:cNvGrpSpPr/>
          <p:nvPr/>
        </p:nvGrpSpPr>
        <p:grpSpPr>
          <a:xfrm>
            <a:off x="496447" y="2008442"/>
            <a:ext cx="11199107" cy="3666753"/>
            <a:chOff x="496447" y="2008442"/>
            <a:chExt cx="11199107" cy="3666753"/>
          </a:xfrm>
        </p:grpSpPr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2E49CB21-147C-45E9-8E60-6C40AF25B3EB}"/>
                </a:ext>
              </a:extLst>
            </p:cNvPr>
            <p:cNvSpPr/>
            <p:nvPr/>
          </p:nvSpPr>
          <p:spPr>
            <a:xfrm rot="10800000" flipV="1">
              <a:off x="2464110" y="2008442"/>
              <a:ext cx="1452328" cy="274321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Incorrect syntax</a:t>
              </a:r>
            </a:p>
          </p:txBody>
        </p:sp>
        <p:sp>
          <p:nvSpPr>
            <p:cNvPr id="7" name="Rounded Rectangle 4">
              <a:extLst>
                <a:ext uri="{FF2B5EF4-FFF2-40B4-BE49-F238E27FC236}">
                  <a16:creationId xmlns:a16="http://schemas.microsoft.com/office/drawing/2014/main" id="{AAF14D7F-1E59-49C6-AF35-7F6FE96B5F94}"/>
                </a:ext>
              </a:extLst>
            </p:cNvPr>
            <p:cNvSpPr/>
            <p:nvPr/>
          </p:nvSpPr>
          <p:spPr>
            <a:xfrm rot="10800000" flipV="1">
              <a:off x="8450959" y="2008442"/>
              <a:ext cx="1276932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Correct syntax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06EA4B9-8441-4BEC-B63B-2C7B68ABB54F}"/>
                </a:ext>
              </a:extLst>
            </p:cNvPr>
            <p:cNvGrpSpPr/>
            <p:nvPr/>
          </p:nvGrpSpPr>
          <p:grpSpPr>
            <a:xfrm>
              <a:off x="496447" y="2575379"/>
              <a:ext cx="11199107" cy="3099816"/>
              <a:chOff x="570201" y="2575379"/>
              <a:chExt cx="11199107" cy="3099816"/>
            </a:xfrm>
          </p:grpSpPr>
          <p:pic>
            <p:nvPicPr>
              <p:cNvPr id="9" name="Picture 8" descr="Graphical user interface, application, table&#10;&#10;Description automatically generated">
                <a:extLst>
                  <a:ext uri="{FF2B5EF4-FFF2-40B4-BE49-F238E27FC236}">
                    <a16:creationId xmlns:a16="http://schemas.microsoft.com/office/drawing/2014/main" id="{8280A86D-97C1-4DD4-8F78-E186CF3E2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0201" y="2575379"/>
                <a:ext cx="5387654" cy="3099816"/>
              </a:xfrm>
              <a:prstGeom prst="rect">
                <a:avLst/>
              </a:prstGeom>
            </p:spPr>
          </p:pic>
          <p:pic>
            <p:nvPicPr>
              <p:cNvPr id="11" name="Picture 10" descr="Graphical user interface, table&#10;&#10;Description automatically generated">
                <a:extLst>
                  <a:ext uri="{FF2B5EF4-FFF2-40B4-BE49-F238E27FC236}">
                    <a16:creationId xmlns:a16="http://schemas.microsoft.com/office/drawing/2014/main" id="{FBC22E12-7E07-4262-986F-A08D20460D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87291" y="2575379"/>
                <a:ext cx="5382017" cy="3096574"/>
              </a:xfrm>
              <a:prstGeom prst="rect">
                <a:avLst/>
              </a:prstGeom>
            </p:spPr>
          </p:pic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E69B94A-8702-4F04-BA2A-D7E440B7773F}"/>
                </a:ext>
              </a:extLst>
            </p:cNvPr>
            <p:cNvSpPr/>
            <p:nvPr/>
          </p:nvSpPr>
          <p:spPr>
            <a:xfrm>
              <a:off x="2628900" y="2619375"/>
              <a:ext cx="1733550" cy="23032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B30D3A-4633-4982-AFFC-C43B3D643995}"/>
                </a:ext>
              </a:extLst>
            </p:cNvPr>
            <p:cNvSpPr/>
            <p:nvPr/>
          </p:nvSpPr>
          <p:spPr>
            <a:xfrm>
              <a:off x="8450959" y="2619375"/>
              <a:ext cx="1845566" cy="23032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187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0F9E7-39CC-44C6-9282-330C03A3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Workbook Calculation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7C0F47-E23F-480D-BD88-38972F95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FFF291A-E4AD-4C33-8E5D-578BCBC17C8A}"/>
              </a:ext>
            </a:extLst>
          </p:cNvPr>
          <p:cNvGrpSpPr/>
          <p:nvPr/>
        </p:nvGrpSpPr>
        <p:grpSpPr>
          <a:xfrm>
            <a:off x="3909708" y="2051885"/>
            <a:ext cx="4372585" cy="3286584"/>
            <a:chOff x="3680457" y="2051885"/>
            <a:chExt cx="4372585" cy="3286584"/>
          </a:xfrm>
        </p:grpSpPr>
        <p:pic>
          <p:nvPicPr>
            <p:cNvPr id="5" name="Picture 4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86413B49-84E4-4CBC-8764-C68E4474F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80457" y="2051885"/>
              <a:ext cx="4372585" cy="328658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BE210FD-66E4-4199-AE4E-740F9BFFBF8A}"/>
                </a:ext>
              </a:extLst>
            </p:cNvPr>
            <p:cNvSpPr/>
            <p:nvPr/>
          </p:nvSpPr>
          <p:spPr>
            <a:xfrm>
              <a:off x="3686807" y="2058235"/>
              <a:ext cx="1196343" cy="147236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758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26F89E-27B4-4510-8A22-F9E68A04D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121EE-4D4A-49AE-A880-607BE60ED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Functions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3F753-328C-43DC-95CE-DB88D351AF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Logical functions: </a:t>
            </a:r>
            <a:r>
              <a:rPr lang="en-US" dirty="0"/>
              <a:t>Enable you to ask questions of your data, for which Excel can return one of two values: TRUE or FALSE.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ADB40B-6B92-4918-85C7-ACCDF32332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Enable you to ask Excel questions about your data. </a:t>
            </a:r>
          </a:p>
          <a:p>
            <a:r>
              <a:rPr lang="en-US" dirty="0"/>
              <a:t>Also enable you to perform calculations when certain conditions are met or to perform different calculations based on a variety of criteria.</a:t>
            </a:r>
          </a:p>
          <a:p>
            <a:r>
              <a:rPr lang="en-US" dirty="0"/>
              <a:t>Add logic decision making to formulas and functions. </a:t>
            </a:r>
          </a:p>
        </p:txBody>
      </p:sp>
    </p:spTree>
    <p:extLst>
      <p:ext uri="{BB962C8B-B14F-4D97-AF65-F5344CB8AC3E}">
        <p14:creationId xmlns:p14="http://schemas.microsoft.com/office/powerpoint/2010/main" val="3666680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6D7FA1-4592-4E54-A858-20EAB4439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8DEFDA-E351-43FF-8D12-59F527FCA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Values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8213FF-5229-4D50-A288-7977AE3CA0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Logical values</a:t>
            </a:r>
            <a:r>
              <a:rPr lang="en-US" dirty="0"/>
              <a:t>: An Excel data type that expresses whether or not particular data meets some specified criteria.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E4E447-073C-4E7C-836F-6E4D71D25F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Two logical values in Excel:</a:t>
            </a:r>
          </a:p>
          <a:p>
            <a:pPr lvl="1"/>
            <a:r>
              <a:rPr lang="en-US" dirty="0"/>
              <a:t>TRUE </a:t>
            </a:r>
          </a:p>
          <a:p>
            <a:pPr lvl="1"/>
            <a:r>
              <a:rPr lang="en-US" dirty="0"/>
              <a:t>FALSE</a:t>
            </a:r>
          </a:p>
          <a:p>
            <a:r>
              <a:rPr lang="en-US" dirty="0"/>
              <a:t>Always display in capital letters.</a:t>
            </a:r>
          </a:p>
          <a:p>
            <a:r>
              <a:rPr lang="en-US" dirty="0"/>
              <a:t>Behave similarly to numeric values in functions:</a:t>
            </a:r>
          </a:p>
          <a:p>
            <a:pPr lvl="1"/>
            <a:r>
              <a:rPr lang="en-US" dirty="0"/>
              <a:t>TRUE treated as a 1.</a:t>
            </a:r>
          </a:p>
          <a:p>
            <a:pPr lvl="1"/>
            <a:r>
              <a:rPr lang="en-US" dirty="0"/>
              <a:t>FALSE treated as a 0.</a:t>
            </a:r>
          </a:p>
        </p:txBody>
      </p:sp>
    </p:spTree>
    <p:extLst>
      <p:ext uri="{BB962C8B-B14F-4D97-AF65-F5344CB8AC3E}">
        <p14:creationId xmlns:p14="http://schemas.microsoft.com/office/powerpoint/2010/main" val="401025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5C48D-57CA-4FED-B82E-CAA5240A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IF Function (Slide 1 of 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A185A-45DA-4376-9799-83B5178D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5BBD50-C603-41DE-BBDA-8072CCA16700}"/>
              </a:ext>
            </a:extLst>
          </p:cNvPr>
          <p:cNvGrpSpPr/>
          <p:nvPr/>
        </p:nvGrpSpPr>
        <p:grpSpPr>
          <a:xfrm>
            <a:off x="1328088" y="1919544"/>
            <a:ext cx="9535824" cy="3614255"/>
            <a:chOff x="1328088" y="1919544"/>
            <a:chExt cx="9535824" cy="3614255"/>
          </a:xfrm>
        </p:grpSpPr>
        <p:pic>
          <p:nvPicPr>
            <p:cNvPr id="7" name="Picture 6" descr="Graphical user interface, application, table, Excel&#10;&#10;Description automatically generated">
              <a:extLst>
                <a:ext uri="{FF2B5EF4-FFF2-40B4-BE49-F238E27FC236}">
                  <a16:creationId xmlns:a16="http://schemas.microsoft.com/office/drawing/2014/main" id="{3BC3E70A-C9E8-4B43-AFE1-5E03F1613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8088" y="1919544"/>
              <a:ext cx="9535824" cy="361425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E4033D-9B26-41D4-9C10-D0833E76474B}"/>
                </a:ext>
              </a:extLst>
            </p:cNvPr>
            <p:cNvSpPr/>
            <p:nvPr/>
          </p:nvSpPr>
          <p:spPr>
            <a:xfrm>
              <a:off x="4667250" y="1952625"/>
              <a:ext cx="4181475" cy="44767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975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5C48D-57CA-4FED-B82E-CAA5240A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IF Function (Slide 2 of 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A185A-45DA-4376-9799-83B5178D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5BBD50-C603-41DE-BBDA-8072CCA16700}"/>
              </a:ext>
            </a:extLst>
          </p:cNvPr>
          <p:cNvGrpSpPr/>
          <p:nvPr/>
        </p:nvGrpSpPr>
        <p:grpSpPr>
          <a:xfrm>
            <a:off x="1328088" y="1919544"/>
            <a:ext cx="9535823" cy="3614255"/>
            <a:chOff x="1328088" y="1919544"/>
            <a:chExt cx="9535823" cy="36142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C3E70A-C9E8-4B43-AFE1-5E03F1613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328088" y="1919544"/>
              <a:ext cx="9535823" cy="361425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E4033D-9B26-41D4-9C10-D0833E76474B}"/>
                </a:ext>
              </a:extLst>
            </p:cNvPr>
            <p:cNvSpPr/>
            <p:nvPr/>
          </p:nvSpPr>
          <p:spPr>
            <a:xfrm>
              <a:off x="4667250" y="1952625"/>
              <a:ext cx="4181475" cy="44767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563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5C48D-57CA-4FED-B82E-CAA5240A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IF Function (Slide 3 of 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A185A-45DA-4376-9799-83B5178D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5BBD50-C603-41DE-BBDA-8072CCA16700}"/>
              </a:ext>
            </a:extLst>
          </p:cNvPr>
          <p:cNvGrpSpPr/>
          <p:nvPr/>
        </p:nvGrpSpPr>
        <p:grpSpPr>
          <a:xfrm>
            <a:off x="1328088" y="1919544"/>
            <a:ext cx="9535823" cy="3614254"/>
            <a:chOff x="1328088" y="1919544"/>
            <a:chExt cx="9535823" cy="36142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C3E70A-C9E8-4B43-AFE1-5E03F1613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328088" y="1919544"/>
              <a:ext cx="9535823" cy="361425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E4033D-9B26-41D4-9C10-D0833E76474B}"/>
                </a:ext>
              </a:extLst>
            </p:cNvPr>
            <p:cNvSpPr/>
            <p:nvPr/>
          </p:nvSpPr>
          <p:spPr>
            <a:xfrm>
              <a:off x="4667250" y="1952625"/>
              <a:ext cx="2714625" cy="44767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56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Data with Formulas and Named Ranges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5C48D-57CA-4FED-B82E-CAA5240A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IF Function (Slide 4 of 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A185A-45DA-4376-9799-83B5178D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5BBD50-C603-41DE-BBDA-8072CCA16700}"/>
              </a:ext>
            </a:extLst>
          </p:cNvPr>
          <p:cNvGrpSpPr/>
          <p:nvPr/>
        </p:nvGrpSpPr>
        <p:grpSpPr>
          <a:xfrm>
            <a:off x="1328089" y="1919544"/>
            <a:ext cx="9535820" cy="3614254"/>
            <a:chOff x="1328089" y="1919544"/>
            <a:chExt cx="9535820" cy="36142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C3E70A-C9E8-4B43-AFE1-5E03F1613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328089" y="1919544"/>
              <a:ext cx="9535820" cy="361425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E4033D-9B26-41D4-9C10-D0833E76474B}"/>
                </a:ext>
              </a:extLst>
            </p:cNvPr>
            <p:cNvSpPr/>
            <p:nvPr/>
          </p:nvSpPr>
          <p:spPr>
            <a:xfrm>
              <a:off x="4667250" y="1952625"/>
              <a:ext cx="2085975" cy="44767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427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A1F7-01C3-46CC-B3BA-D15CF1CB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AND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21FE9D-3585-4719-A92C-B79322E12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Text, application&#10;&#10;Description automatically generated">
            <a:extLst>
              <a:ext uri="{FF2B5EF4-FFF2-40B4-BE49-F238E27FC236}">
                <a16:creationId xmlns:a16="http://schemas.microsoft.com/office/drawing/2014/main" id="{ABA2A95B-73D9-47F3-B9C4-F31F2F54B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610" y="2604420"/>
            <a:ext cx="8058780" cy="164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34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A1F7-01C3-46CC-B3BA-D15CF1CB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OR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21FE9D-3585-4719-A92C-B79322E12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2A95B-73D9-47F3-B9C4-F31F2F54B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68619" y="2604420"/>
            <a:ext cx="7854761" cy="164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34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5AAB82-5718-445A-BC94-4740A235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ABA837-9787-43BF-94CE-3F138567D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Functions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A4C629-395C-4838-A355-1EE12F7B72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Nesting</a:t>
            </a:r>
            <a:r>
              <a:rPr lang="en-US" dirty="0"/>
              <a:t>: The process of using a function as an argument in another function or as part of a formula's expression.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A6A2349-3277-4952-8002-1637CB6D9B4A}"/>
              </a:ext>
            </a:extLst>
          </p:cNvPr>
          <p:cNvGrpSpPr/>
          <p:nvPr/>
        </p:nvGrpSpPr>
        <p:grpSpPr>
          <a:xfrm>
            <a:off x="2790096" y="1822688"/>
            <a:ext cx="6611808" cy="4622785"/>
            <a:chOff x="2790096" y="1822688"/>
            <a:chExt cx="6611808" cy="462278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3022E81-F8C7-47BC-ADD3-2F53BEF5309D}"/>
                </a:ext>
              </a:extLst>
            </p:cNvPr>
            <p:cNvGrpSpPr/>
            <p:nvPr/>
          </p:nvGrpSpPr>
          <p:grpSpPr>
            <a:xfrm>
              <a:off x="2790096" y="1822688"/>
              <a:ext cx="6611808" cy="4622785"/>
              <a:chOff x="2790096" y="1822688"/>
              <a:chExt cx="6611808" cy="4622785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7BC6179-6D14-4557-B255-B6006AA1A61E}"/>
                  </a:ext>
                </a:extLst>
              </p:cNvPr>
              <p:cNvGrpSpPr/>
              <p:nvPr/>
            </p:nvGrpSpPr>
            <p:grpSpPr>
              <a:xfrm>
                <a:off x="3305581" y="1822688"/>
                <a:ext cx="5580838" cy="2070312"/>
                <a:chOff x="3562086" y="1822688"/>
                <a:chExt cx="5580838" cy="2070312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7CBD37CA-78B9-4BB0-A5A9-A23246FC85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62086" y="1822688"/>
                  <a:ext cx="5580838" cy="2070312"/>
                </a:xfrm>
                <a:prstGeom prst="rect">
                  <a:avLst/>
                </a:prstGeom>
              </p:spPr>
            </p:pic>
            <p:sp>
              <p:nvSpPr>
                <p:cNvPr id="7" name="Rounded Rectangle 5">
                  <a:extLst>
                    <a:ext uri="{FF2B5EF4-FFF2-40B4-BE49-F238E27FC236}">
                      <a16:creationId xmlns:a16="http://schemas.microsoft.com/office/drawing/2014/main" id="{09915CF1-3B9E-48AF-B5E1-638BF58CD3AA}"/>
                    </a:ext>
                  </a:extLst>
                </p:cNvPr>
                <p:cNvSpPr/>
                <p:nvPr/>
              </p:nvSpPr>
              <p:spPr>
                <a:xfrm rot="10800000" flipV="1">
                  <a:off x="5714039" y="1993080"/>
                  <a:ext cx="1276932" cy="381000"/>
                </a:xfrm>
                <a:prstGeom prst="roundRect">
                  <a:avLst/>
                </a:prstGeom>
                <a:solidFill>
                  <a:srgbClr val="009DDC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300" b="1" kern="0" dirty="0">
                      <a:solidFill>
                        <a:srgbClr val="FFFFFF"/>
                      </a:solidFill>
                      <a:latin typeface="Calibri"/>
                      <a:cs typeface="Calibri"/>
                    </a:rPr>
                    <a:t>Main Function</a:t>
                  </a:r>
                </a:p>
              </p:txBody>
            </p:sp>
            <p:sp>
              <p:nvSpPr>
                <p:cNvPr id="8" name="Rounded Rectangle 6">
                  <a:extLst>
                    <a:ext uri="{FF2B5EF4-FFF2-40B4-BE49-F238E27FC236}">
                      <a16:creationId xmlns:a16="http://schemas.microsoft.com/office/drawing/2014/main" id="{2264CDE1-2170-4CCC-ABAC-AC08D1E95789}"/>
                    </a:ext>
                  </a:extLst>
                </p:cNvPr>
                <p:cNvSpPr/>
                <p:nvPr/>
              </p:nvSpPr>
              <p:spPr>
                <a:xfrm rot="10800000" flipV="1">
                  <a:off x="4547609" y="3442044"/>
                  <a:ext cx="1447800" cy="381000"/>
                </a:xfrm>
                <a:prstGeom prst="roundRect">
                  <a:avLst/>
                </a:prstGeom>
                <a:solidFill>
                  <a:srgbClr val="009DDC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300" b="1" kern="0" dirty="0">
                      <a:solidFill>
                        <a:srgbClr val="FFFFFF"/>
                      </a:solidFill>
                      <a:latin typeface="Calibri"/>
                      <a:cs typeface="Calibri"/>
                    </a:rPr>
                    <a:t>Nested Function</a:t>
                  </a:r>
                </a:p>
              </p:txBody>
            </p:sp>
          </p:grp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1EC31BE-CBBB-405A-A602-9A8F2418CC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2790096" y="4159606"/>
                <a:ext cx="6611808" cy="2285867"/>
              </a:xfrm>
              <a:prstGeom prst="rect">
                <a:avLst/>
              </a:prstGeom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0A5B96-E280-496A-ABF5-C58FE5F15C78}"/>
                </a:ext>
              </a:extLst>
            </p:cNvPr>
            <p:cNvSpPr/>
            <p:nvPr/>
          </p:nvSpPr>
          <p:spPr>
            <a:xfrm>
              <a:off x="5343525" y="4191001"/>
              <a:ext cx="3750587" cy="30480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7238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BEDA2BD-0EA8-4EE4-B5E9-936FCBBF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Function Syntax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0E280-716C-46D7-A518-85B69E5AB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36BF2AD-A5D8-40AF-B463-5461BAE8A4A6}"/>
              </a:ext>
            </a:extLst>
          </p:cNvPr>
          <p:cNvGrpSpPr/>
          <p:nvPr/>
        </p:nvGrpSpPr>
        <p:grpSpPr>
          <a:xfrm>
            <a:off x="2790096" y="1256909"/>
            <a:ext cx="6611808" cy="5055890"/>
            <a:chOff x="2790096" y="1256909"/>
            <a:chExt cx="6611808" cy="50558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5AC1E53-B495-4C85-98A8-57CD98163CF9}"/>
                </a:ext>
              </a:extLst>
            </p:cNvPr>
            <p:cNvGrpSpPr/>
            <p:nvPr/>
          </p:nvGrpSpPr>
          <p:grpSpPr>
            <a:xfrm>
              <a:off x="2790096" y="1256909"/>
              <a:ext cx="6611808" cy="2285867"/>
              <a:chOff x="2561496" y="1409309"/>
              <a:chExt cx="6611808" cy="2285867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037E2A-CF9F-496C-9B86-68D9ED0AED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2561496" y="1409309"/>
                <a:ext cx="6611808" cy="2285867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3F6A6B9-9F6E-4633-8505-FE354A8294BF}"/>
                  </a:ext>
                </a:extLst>
              </p:cNvPr>
              <p:cNvSpPr/>
              <p:nvPr/>
            </p:nvSpPr>
            <p:spPr>
              <a:xfrm>
                <a:off x="5114925" y="1440704"/>
                <a:ext cx="3750587" cy="3048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2956BE0-3E8D-4655-B23F-5D954C2CAD5C}"/>
                </a:ext>
              </a:extLst>
            </p:cNvPr>
            <p:cNvGrpSpPr/>
            <p:nvPr/>
          </p:nvGrpSpPr>
          <p:grpSpPr>
            <a:xfrm>
              <a:off x="2790096" y="4068536"/>
              <a:ext cx="6611808" cy="2244263"/>
              <a:chOff x="2561496" y="1430111"/>
              <a:chExt cx="6611808" cy="224426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E81CA14-B182-46A3-9608-D02C356ECC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2561496" y="1430111"/>
                <a:ext cx="6611808" cy="2244263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5924BC8-0A7E-4076-BC61-39962E486039}"/>
                  </a:ext>
                </a:extLst>
              </p:cNvPr>
              <p:cNvSpPr/>
              <p:nvPr/>
            </p:nvSpPr>
            <p:spPr>
              <a:xfrm>
                <a:off x="5114925" y="1459754"/>
                <a:ext cx="3876675" cy="3048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962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432866-56D0-4A6B-A7CB-BCF03390D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C578DE-546E-4B9E-A917-2230DA737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Combining Functions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570304-152B-4190-877A-5C7B2EC63E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To nest a function within another, include it as an argument in the first-level function. </a:t>
            </a:r>
          </a:p>
          <a:p>
            <a:pPr lvl="1"/>
            <a:r>
              <a:rPr lang="en-US" dirty="0"/>
              <a:t>Subsequent, lower-level functions can be nested within the nested function(s).</a:t>
            </a:r>
          </a:p>
          <a:p>
            <a:r>
              <a:rPr lang="en-US" dirty="0"/>
              <a:t>You must include the equal sign ( = ) for the first-level function.</a:t>
            </a:r>
          </a:p>
          <a:p>
            <a:r>
              <a:rPr lang="en-US" dirty="0"/>
              <a:t>Do not include an equal sign for any of the nested functions.</a:t>
            </a:r>
          </a:p>
          <a:p>
            <a:pPr lvl="1"/>
            <a:r>
              <a:rPr lang="en-US" dirty="0"/>
              <a:t>The rest of the syntax for all nested functions remains the same.</a:t>
            </a:r>
          </a:p>
          <a:p>
            <a:r>
              <a:rPr lang="en-US" dirty="0"/>
              <a:t>All functions, nested or otherwise, must include a full set of parentheses.</a:t>
            </a:r>
          </a:p>
          <a:p>
            <a:r>
              <a:rPr lang="en-US" dirty="0"/>
              <a:t>Higher-level functions ignore commas within the parentheses of nested functions. </a:t>
            </a:r>
          </a:p>
          <a:p>
            <a:pPr lvl="1"/>
            <a:r>
              <a:rPr lang="en-US" dirty="0"/>
              <a:t>Those commas separate only the arguments for the associated function.</a:t>
            </a:r>
          </a:p>
          <a:p>
            <a:r>
              <a:rPr lang="en-US" dirty="0"/>
              <a:t>Any function used as an argument must return a value of the data type required for the argument.</a:t>
            </a:r>
          </a:p>
          <a:p>
            <a:r>
              <a:rPr lang="en-US" dirty="0"/>
              <a:t>You can combine nested functions and other calculations within a single argument.</a:t>
            </a:r>
          </a:p>
          <a:p>
            <a:pPr lvl="1"/>
            <a:r>
              <a:rPr lang="en-US" dirty="0"/>
              <a:t>For example, an argument that needs to be a numeric value can be made up of a function multiplied by a constant or by the value in a cell.</a:t>
            </a:r>
          </a:p>
          <a:p>
            <a:r>
              <a:rPr lang="en-US" dirty="0"/>
              <a:t>You can include more than one nested function within a single argument.</a:t>
            </a:r>
          </a:p>
        </p:txBody>
      </p:sp>
    </p:spTree>
    <p:extLst>
      <p:ext uri="{BB962C8B-B14F-4D97-AF65-F5344CB8AC3E}">
        <p14:creationId xmlns:p14="http://schemas.microsoft.com/office/powerpoint/2010/main" val="3476188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A4E7A3-53BC-4273-ADD7-10E82FD7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75CC91-D9F7-47F6-B029-7D02D9A14A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Analyzing Data with Functions</a:t>
            </a:r>
          </a:p>
        </p:txBody>
      </p:sp>
    </p:spTree>
    <p:extLst>
      <p:ext uri="{BB962C8B-B14F-4D97-AF65-F5344CB8AC3E}">
        <p14:creationId xmlns:p14="http://schemas.microsoft.com/office/powerpoint/2010/main" val="1982220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83156F-7A00-4084-AB1F-0312463BE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9B482-A8B5-4D83-8469-47DAF8C14F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Working with Logical Functions</a:t>
            </a:r>
          </a:p>
        </p:txBody>
      </p:sp>
    </p:spTree>
    <p:extLst>
      <p:ext uri="{BB962C8B-B14F-4D97-AF65-F5344CB8AC3E}">
        <p14:creationId xmlns:p14="http://schemas.microsoft.com/office/powerpoint/2010/main" val="3513700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E3C76-DFD3-4F81-9A6B-8FEDDABCC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 Data Validation, Forms, and Controls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B5E83-7A6E-4BC2-84FB-EBAED379DE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359F41-F51F-4EF6-A0CC-DF2CF3D4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93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6BE455-151A-4A45-AC3B-C6BDC869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65D971-5FE8-4EE1-9596-00324210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Validation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9E307C-B0C3-436C-A380-51A3D7DFAD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validation</a:t>
            </a:r>
            <a:r>
              <a:rPr lang="en-US" dirty="0"/>
              <a:t>: A feature that enables users to restrict data entry to particular specified criteria.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7B89DD1-9891-49BF-9F0B-6F076361F3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Helps ensure users can't enter data that would cause unwanted results.</a:t>
            </a:r>
          </a:p>
          <a:p>
            <a:r>
              <a:rPr lang="en-US" dirty="0"/>
              <a:t>Example restrictions:</a:t>
            </a:r>
          </a:p>
          <a:p>
            <a:pPr lvl="1"/>
            <a:r>
              <a:rPr lang="en-US" dirty="0"/>
              <a:t>Values above, below, or between particular thresholds.</a:t>
            </a:r>
          </a:p>
          <a:p>
            <a:pPr lvl="1"/>
            <a:r>
              <a:rPr lang="en-US" dirty="0"/>
              <a:t>Positive values.</a:t>
            </a:r>
          </a:p>
          <a:p>
            <a:pPr lvl="1"/>
            <a:r>
              <a:rPr lang="en-US" dirty="0"/>
              <a:t>Date values.</a:t>
            </a:r>
          </a:p>
          <a:p>
            <a:pPr lvl="1"/>
            <a:r>
              <a:rPr lang="en-US" dirty="0"/>
              <a:t>Options from a drop-down menu.</a:t>
            </a:r>
          </a:p>
          <a:p>
            <a:r>
              <a:rPr lang="en-US" dirty="0"/>
              <a:t>Does not work on data that is copied and pasted or dragged into a cell.</a:t>
            </a:r>
          </a:p>
          <a:p>
            <a:r>
              <a:rPr lang="en-US" dirty="0"/>
              <a:t>Only works on manually entered data.</a:t>
            </a:r>
          </a:p>
          <a:p>
            <a:r>
              <a:rPr lang="en-US" dirty="0"/>
              <a:t>If you apply data validation to cells with data, Excel will not:</a:t>
            </a:r>
          </a:p>
          <a:p>
            <a:pPr lvl="1"/>
            <a:r>
              <a:rPr lang="en-US" dirty="0"/>
              <a:t>Notify you of invalid data.</a:t>
            </a:r>
          </a:p>
          <a:p>
            <a:pPr lvl="1"/>
            <a:r>
              <a:rPr lang="en-US" dirty="0"/>
              <a:t>Apply the rules to the existing data.</a:t>
            </a:r>
          </a:p>
          <a:p>
            <a:r>
              <a:rPr lang="en-US" dirty="0"/>
              <a:t>Best suited for preventing erroneous data entries, not malicious attempts.</a:t>
            </a:r>
          </a:p>
        </p:txBody>
      </p:sp>
    </p:spTree>
    <p:extLst>
      <p:ext uri="{BB962C8B-B14F-4D97-AF65-F5344CB8AC3E}">
        <p14:creationId xmlns:p14="http://schemas.microsoft.com/office/powerpoint/2010/main" val="1392601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81CCB-3BD0-4D71-91D5-563A2FF7A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B6B124-E33E-4C9D-A08D-2DC19F2F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30005A-2C13-4CE5-A77D-330ADB1359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Formula</a:t>
            </a:r>
            <a:r>
              <a:rPr lang="en-US" dirty="0"/>
              <a:t>: An expression, much like an arithmetic expression such as 2 + 2 = 4, used to perform operations on data contained in cells.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15F9AC4-58F7-4002-BE29-F2A5B2B836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 formula: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Formulas can contain:</a:t>
            </a:r>
          </a:p>
          <a:p>
            <a:r>
              <a:rPr lang="en-US" dirty="0"/>
              <a:t>Functions, which are predefined formulas.</a:t>
            </a:r>
          </a:p>
          <a:p>
            <a:r>
              <a:rPr lang="en-US" dirty="0"/>
              <a:t>References, which point to cells that contain data.</a:t>
            </a:r>
          </a:p>
          <a:p>
            <a:r>
              <a:rPr lang="en-US" dirty="0"/>
              <a:t>Operators, such as  +  −  *  =</a:t>
            </a:r>
          </a:p>
          <a:p>
            <a:r>
              <a:rPr lang="en-US" dirty="0"/>
              <a:t>Constants, which are numbers that don't change.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3B74C6-3C2B-45E6-83F5-64DF710AC4AA}"/>
              </a:ext>
            </a:extLst>
          </p:cNvPr>
          <p:cNvGrpSpPr/>
          <p:nvPr/>
        </p:nvGrpSpPr>
        <p:grpSpPr>
          <a:xfrm>
            <a:off x="605693" y="2469903"/>
            <a:ext cx="7620000" cy="1544457"/>
            <a:chOff x="605693" y="2574678"/>
            <a:chExt cx="7620000" cy="15444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53D7660-A76A-4D85-AC1B-41D0BE61A339}"/>
                </a:ext>
              </a:extLst>
            </p:cNvPr>
            <p:cNvSpPr/>
            <p:nvPr/>
          </p:nvSpPr>
          <p:spPr>
            <a:xfrm>
              <a:off x="605693" y="3027232"/>
              <a:ext cx="76200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2643D80D-5338-45CE-BDD5-8243C2AE712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1504949" y="2844800"/>
              <a:ext cx="69849" cy="4349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3">
              <a:extLst>
                <a:ext uri="{FF2B5EF4-FFF2-40B4-BE49-F238E27FC236}">
                  <a16:creationId xmlns:a16="http://schemas.microsoft.com/office/drawing/2014/main" id="{8D34686E-1939-4EAE-A6D9-E5AAF1AF836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1778000" y="2847975"/>
              <a:ext cx="244475" cy="3937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Line 313">
              <a:extLst>
                <a:ext uri="{FF2B5EF4-FFF2-40B4-BE49-F238E27FC236}">
                  <a16:creationId xmlns:a16="http://schemas.microsoft.com/office/drawing/2014/main" id="{22FF715E-038A-400E-9080-48836529560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987424" y="2854325"/>
              <a:ext cx="196850" cy="4254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7">
              <a:extLst>
                <a:ext uri="{FF2B5EF4-FFF2-40B4-BE49-F238E27FC236}">
                  <a16:creationId xmlns:a16="http://schemas.microsoft.com/office/drawing/2014/main" id="{B7DA9E4F-99F8-479B-9BB9-2F78A943E650}"/>
                </a:ext>
              </a:extLst>
            </p:cNvPr>
            <p:cNvSpPr/>
            <p:nvPr/>
          </p:nvSpPr>
          <p:spPr>
            <a:xfrm>
              <a:off x="915489" y="257467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Operators</a:t>
              </a:r>
            </a:p>
          </p:txBody>
        </p:sp>
        <p:sp>
          <p:nvSpPr>
            <p:cNvPr id="14" name="Rounded Rectangle 10">
              <a:extLst>
                <a:ext uri="{FF2B5EF4-FFF2-40B4-BE49-F238E27FC236}">
                  <a16:creationId xmlns:a16="http://schemas.microsoft.com/office/drawing/2014/main" id="{FCDAE3AB-4156-4252-AA56-8965DEB3AA2D}"/>
                </a:ext>
              </a:extLst>
            </p:cNvPr>
            <p:cNvSpPr/>
            <p:nvPr/>
          </p:nvSpPr>
          <p:spPr>
            <a:xfrm>
              <a:off x="890587" y="3844497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References</a:t>
              </a:r>
            </a:p>
          </p:txBody>
        </p:sp>
        <p:sp>
          <p:nvSpPr>
            <p:cNvPr id="15" name="Rounded Rectangle 11">
              <a:extLst>
                <a:ext uri="{FF2B5EF4-FFF2-40B4-BE49-F238E27FC236}">
                  <a16:creationId xmlns:a16="http://schemas.microsoft.com/office/drawing/2014/main" id="{5D54F16F-D3F3-403A-998A-8989C3629619}"/>
                </a:ext>
              </a:extLst>
            </p:cNvPr>
            <p:cNvSpPr/>
            <p:nvPr/>
          </p:nvSpPr>
          <p:spPr>
            <a:xfrm>
              <a:off x="2949390" y="320423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Constant</a:t>
              </a: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B6D8C772-1337-420A-8ABC-261E840A993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295400" y="3480434"/>
              <a:ext cx="144780" cy="3733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13">
              <a:extLst>
                <a:ext uri="{FF2B5EF4-FFF2-40B4-BE49-F238E27FC236}">
                  <a16:creationId xmlns:a16="http://schemas.microsoft.com/office/drawing/2014/main" id="{53ECAFBA-C522-4B5A-9E25-B6FAAF1A74E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752598" y="3463494"/>
              <a:ext cx="24904" cy="38100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313">
              <a:extLst>
                <a:ext uri="{FF2B5EF4-FFF2-40B4-BE49-F238E27FC236}">
                  <a16:creationId xmlns:a16="http://schemas.microsoft.com/office/drawing/2014/main" id="{6F1F1D68-F0DC-4CA6-917C-4E1AE2BA11C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440894" y="3349909"/>
              <a:ext cx="50849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342B95-4890-426C-AB72-B18B59294ABC}"/>
                </a:ext>
              </a:extLst>
            </p:cNvPr>
            <p:cNvSpPr txBox="1"/>
            <p:nvPr/>
          </p:nvSpPr>
          <p:spPr>
            <a:xfrm>
              <a:off x="820526" y="3175823"/>
              <a:ext cx="1818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(A1 + B1) *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5955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5E1639D-29FB-4DA8-A99A-5689654E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Data Validation Dialog Box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9C5004-8491-49C0-A658-D7C2189A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48A6C37-5362-4B18-868C-64A46C3F4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141" y="1309267"/>
            <a:ext cx="5449719" cy="500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1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E0C4A5-B883-44F8-908F-1C1B571B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B134C9-EF43-43C4-B75F-735F785B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Validation Rules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781718-2BC3-4512-A07D-3CCAA90181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6092491" cy="5149515"/>
          </a:xfrm>
        </p:spPr>
        <p:txBody>
          <a:bodyPr/>
          <a:lstStyle/>
          <a:p>
            <a:r>
              <a:rPr lang="en-US" dirty="0"/>
              <a:t>Criteria types:</a:t>
            </a:r>
          </a:p>
          <a:p>
            <a:pPr lvl="1"/>
            <a:r>
              <a:rPr lang="en-US" dirty="0"/>
              <a:t>Any value</a:t>
            </a:r>
          </a:p>
          <a:p>
            <a:pPr lvl="1"/>
            <a:r>
              <a:rPr lang="en-US" dirty="0"/>
              <a:t>Whole number</a:t>
            </a:r>
          </a:p>
          <a:p>
            <a:pPr lvl="1"/>
            <a:r>
              <a:rPr lang="en-US" dirty="0"/>
              <a:t>Decimal</a:t>
            </a:r>
          </a:p>
          <a:p>
            <a:pPr lvl="1"/>
            <a:r>
              <a:rPr lang="en-US" dirty="0"/>
              <a:t>List</a:t>
            </a:r>
          </a:p>
          <a:p>
            <a:pPr lvl="1"/>
            <a:r>
              <a:rPr lang="en-US" dirty="0"/>
              <a:t>Date</a:t>
            </a:r>
          </a:p>
          <a:p>
            <a:pPr lvl="1"/>
            <a:r>
              <a:rPr lang="en-US" dirty="0"/>
              <a:t>Time</a:t>
            </a:r>
          </a:p>
          <a:p>
            <a:pPr lvl="1"/>
            <a:r>
              <a:rPr lang="en-US" dirty="0"/>
              <a:t>Text length</a:t>
            </a:r>
          </a:p>
          <a:p>
            <a:pPr lvl="1"/>
            <a:r>
              <a:rPr lang="en-US" dirty="0"/>
              <a:t>Custom</a:t>
            </a:r>
          </a:p>
          <a:p>
            <a:r>
              <a:rPr lang="en-US" dirty="0"/>
              <a:t>Ignore blank check box:</a:t>
            </a:r>
          </a:p>
          <a:p>
            <a:pPr lvl="1"/>
            <a:r>
              <a:rPr lang="en-US" dirty="0"/>
              <a:t>Only pertains to criteria based on references to a data range (e.g., lists).</a:t>
            </a:r>
          </a:p>
          <a:p>
            <a:pPr lvl="1"/>
            <a:r>
              <a:rPr lang="en-US" dirty="0"/>
              <a:t>When checked, it will allow any value if there is a blank in the criteria data range.</a:t>
            </a:r>
          </a:p>
          <a:p>
            <a:pPr lvl="1"/>
            <a:r>
              <a:rPr lang="en-US" dirty="0"/>
              <a:t>When unchecked, users will receive the error message if they try to enter invalid data.</a:t>
            </a:r>
          </a:p>
          <a:p>
            <a:r>
              <a:rPr lang="en-US" dirty="0"/>
              <a:t>Apply these changes to all other cells with the same settings.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01F2ACE-E489-4014-B809-A67A4C895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370" y="1287296"/>
            <a:ext cx="4914056" cy="451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848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5E1639D-29FB-4DA8-A99A-5689654E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Input Message Tab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9C5004-8491-49C0-A658-D7C2189A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8A6C37-5362-4B18-868C-64A46C3F46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71141" y="1309267"/>
            <a:ext cx="5449718" cy="500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22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5E1639D-29FB-4DA8-A99A-5689654E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Error Alert Tab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9C5004-8491-49C0-A658-D7C2189A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8A6C37-5362-4B18-868C-64A46C3F46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71141" y="1309267"/>
            <a:ext cx="5449718" cy="500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50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722964-2D5D-4B07-89F3-1771525F9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C0C3A2-541F-4B79-9B32-19BD4D04C4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 Data Validation</a:t>
            </a:r>
          </a:p>
        </p:txBody>
      </p:sp>
    </p:spTree>
    <p:extLst>
      <p:ext uri="{BB962C8B-B14F-4D97-AF65-F5344CB8AC3E}">
        <p14:creationId xmlns:p14="http://schemas.microsoft.com/office/powerpoint/2010/main" val="1499299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D397FC-7132-4C05-868E-9F5C66419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989EE3-85AF-46E4-9D4F-DC322AEB7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29C1CB-3166-4E99-A1A0-8856B8297C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Form: </a:t>
            </a:r>
            <a:r>
              <a:rPr lang="en-US" dirty="0"/>
              <a:t>A digital document for collecting information. Using forms makes it easier for users to add data to Excel.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8701BBD-6D45-45D8-9745-FA6B560B2425}"/>
              </a:ext>
            </a:extLst>
          </p:cNvPr>
          <p:cNvGrpSpPr>
            <a:grpSpLocks noChangeAspect="1"/>
          </p:cNvGrpSpPr>
          <p:nvPr/>
        </p:nvGrpSpPr>
        <p:grpSpPr>
          <a:xfrm>
            <a:off x="2379567" y="1919445"/>
            <a:ext cx="7432867" cy="4651488"/>
            <a:chOff x="1661245" y="1399854"/>
            <a:chExt cx="8300188" cy="519425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494DE5-68FE-44AC-9DB4-774BF70DE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6549" y="1399854"/>
              <a:ext cx="5307568" cy="211597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DB93C8-3461-4023-837E-75DD40300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3588698"/>
              <a:ext cx="3865433" cy="300541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3067B10-7E7E-4D9F-BA57-2DC1213A3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1245" y="3737338"/>
              <a:ext cx="4205505" cy="27081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475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9CF8FF-2AF2-4509-AA9A-BF25E0A3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5B214B-F5CA-44FA-A8A6-4E8863E48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 Controls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D4B1E-CE69-436A-8ADC-8BD0F3584A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Controls</a:t>
            </a:r>
            <a:r>
              <a:rPr lang="en-US" dirty="0"/>
              <a:t>: Objects you can add to your worksheets to perform certain tasks, such as entering data or making a selection in a cell linked to the control.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C6A09B-3B9E-46E6-8D74-E51E9869BD9D}"/>
              </a:ext>
            </a:extLst>
          </p:cNvPr>
          <p:cNvGrpSpPr/>
          <p:nvPr/>
        </p:nvGrpSpPr>
        <p:grpSpPr>
          <a:xfrm>
            <a:off x="4452694" y="2131527"/>
            <a:ext cx="3024432" cy="4005106"/>
            <a:chOff x="4452694" y="2131527"/>
            <a:chExt cx="3024432" cy="4005106"/>
          </a:xfrm>
        </p:grpSpPr>
        <p:pic>
          <p:nvPicPr>
            <p:cNvPr id="6" name="Picture 5" descr="Graphical user interface, application, table&#10;&#10;Description automatically generated">
              <a:extLst>
                <a:ext uri="{FF2B5EF4-FFF2-40B4-BE49-F238E27FC236}">
                  <a16:creationId xmlns:a16="http://schemas.microsoft.com/office/drawing/2014/main" id="{57B22849-3BF9-4F41-A73B-2746FA061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52694" y="2131527"/>
              <a:ext cx="3024432" cy="400510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E6EDC0C-E828-4794-8A38-0607D41FEB58}"/>
                </a:ext>
              </a:extLst>
            </p:cNvPr>
            <p:cNvSpPr/>
            <p:nvPr/>
          </p:nvSpPr>
          <p:spPr>
            <a:xfrm>
              <a:off x="5268223" y="2131527"/>
              <a:ext cx="2208903" cy="129747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41250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32D8AE-83F4-4925-AEEE-EF608D83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011B6A-D884-4599-B334-95F22A4C2B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Implementing Forms </a:t>
            </a:r>
            <a:r>
              <a:rPr lang="en-US" dirty="0"/>
              <a:t>and Controls</a:t>
            </a:r>
          </a:p>
        </p:txBody>
      </p:sp>
    </p:spTree>
    <p:extLst>
      <p:ext uri="{BB962C8B-B14F-4D97-AF65-F5344CB8AC3E}">
        <p14:creationId xmlns:p14="http://schemas.microsoft.com/office/powerpoint/2010/main" val="3427881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B4995-0F14-4C52-B7CA-8C198B64E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Conditional Visualizations with Lookup Functions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1162E4-2336-4E8F-9B23-87F4F22AAB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898DB9-6994-47AF-BED1-CEDB1E4D4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56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4AA2B-DE93-445B-8B5F-7E02E6C5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1EE8EA8-44C6-423E-97A6-E67226F03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Lookup Functions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E161B8-194A-472C-8962-9EFD35AF13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Lookup functions: </a:t>
            </a:r>
            <a:r>
              <a:rPr lang="en-US" dirty="0"/>
              <a:t>A set of functions that search through a defined dataset to return a particular value based on some criteria.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688B99-71D0-4B23-BD81-7050A10616D2}"/>
              </a:ext>
            </a:extLst>
          </p:cNvPr>
          <p:cNvGrpSpPr/>
          <p:nvPr/>
        </p:nvGrpSpPr>
        <p:grpSpPr>
          <a:xfrm>
            <a:off x="1224412" y="2081829"/>
            <a:ext cx="8251497" cy="3865247"/>
            <a:chOff x="-587779" y="1262768"/>
            <a:chExt cx="8251497" cy="38652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9F18EB0-29B5-4B51-87B2-5D22B718F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285937" y="1674830"/>
              <a:ext cx="6105463" cy="345318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5857BA-6ED0-4388-B267-B4D897C5514E}"/>
                </a:ext>
              </a:extLst>
            </p:cNvPr>
            <p:cNvSpPr/>
            <p:nvPr/>
          </p:nvSpPr>
          <p:spPr>
            <a:xfrm>
              <a:off x="1588233" y="2581365"/>
              <a:ext cx="5495925" cy="242887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300E5A5C-9710-417F-AEC3-2DC47CD5D3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8070" y="2245746"/>
              <a:ext cx="8044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7EDA6897-1BAB-4B6C-B3FB-6D6F413150AB}"/>
                </a:ext>
              </a:extLst>
            </p:cNvPr>
            <p:cNvSpPr/>
            <p:nvPr/>
          </p:nvSpPr>
          <p:spPr>
            <a:xfrm>
              <a:off x="-587779" y="2108443"/>
              <a:ext cx="1763996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Value to search for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4CB78A47-DABE-4ADC-BA09-157A7B3BA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564" y="3670906"/>
              <a:ext cx="76588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38A15C4F-19A9-45F3-91BB-8CEF928E9165}"/>
                </a:ext>
              </a:extLst>
            </p:cNvPr>
            <p:cNvSpPr/>
            <p:nvPr/>
          </p:nvSpPr>
          <p:spPr>
            <a:xfrm>
              <a:off x="-515520" y="352599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Data range</a:t>
              </a:r>
            </a:p>
          </p:txBody>
        </p:sp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274627BA-4989-4FBA-9972-1F169994D3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9425" y="1506214"/>
              <a:ext cx="0" cy="5883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8D533F44-CC8D-4615-99A4-3831B40C9ED0}"/>
                </a:ext>
              </a:extLst>
            </p:cNvPr>
            <p:cNvSpPr/>
            <p:nvPr/>
          </p:nvSpPr>
          <p:spPr>
            <a:xfrm>
              <a:off x="5939693" y="126276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Result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827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F880C1-84DE-4AF8-BEDE-B84A9D443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and Range Names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8EE541-3007-4189-B176-531F9C4B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CE1A5F-8A4F-42F0-A9F1-6CB6FE37AF84}"/>
              </a:ext>
            </a:extLst>
          </p:cNvPr>
          <p:cNvGrpSpPr/>
          <p:nvPr/>
        </p:nvGrpSpPr>
        <p:grpSpPr>
          <a:xfrm>
            <a:off x="2383956" y="2390775"/>
            <a:ext cx="8675481" cy="2260064"/>
            <a:chOff x="2383956" y="2390775"/>
            <a:chExt cx="8675481" cy="226006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CCB167E-E0DB-4CD6-9415-0C391BE154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83956" y="2390775"/>
              <a:ext cx="6187241" cy="2260064"/>
              <a:chOff x="3759428" y="2637137"/>
              <a:chExt cx="4313294" cy="157555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67F1450-0353-4471-9AB5-AC02599A91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3759428" y="2637137"/>
                <a:ext cx="3055885" cy="59559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45D4D05-218B-4415-A221-37FA25B667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759428" y="3656306"/>
                <a:ext cx="4313294" cy="5563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9803E375-2F7D-4151-BDC8-0C4B77663A6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803524" y="267473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E3806262-7313-4CF0-A3AF-16E9D02E7F0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615647" y="410101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B5579BBF-C18E-441F-95A1-FADE99712486}"/>
                </a:ext>
              </a:extLst>
            </p:cNvPr>
            <p:cNvSpPr/>
            <p:nvPr/>
          </p:nvSpPr>
          <p:spPr>
            <a:xfrm>
              <a:off x="7150334" y="2543647"/>
              <a:ext cx="2247999" cy="274303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Formula using cell references</a:t>
              </a:r>
            </a:p>
          </p:txBody>
        </p:sp>
        <p:sp>
          <p:nvSpPr>
            <p:cNvPr id="13" name="Rounded Rectangle 10">
              <a:extLst>
                <a:ext uri="{FF2B5EF4-FFF2-40B4-BE49-F238E27FC236}">
                  <a16:creationId xmlns:a16="http://schemas.microsoft.com/office/drawing/2014/main" id="{62B1F92F-F3D7-4319-8932-59F3E1C31FD0}"/>
                </a:ext>
              </a:extLst>
            </p:cNvPr>
            <p:cNvSpPr/>
            <p:nvPr/>
          </p:nvSpPr>
          <p:spPr>
            <a:xfrm>
              <a:off x="8925837" y="3963851"/>
              <a:ext cx="2133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Formula using names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39822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69D85A-49CC-4B4B-BDB7-BDF5F788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LOOKUP Function Arguments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283CE5-E598-456F-A8F6-F0FF901C5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A3261865-0247-451D-8CD4-3E2491487A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720716"/>
              </p:ext>
            </p:extLst>
          </p:nvPr>
        </p:nvGraphicFramePr>
        <p:xfrm>
          <a:off x="1688734" y="1776398"/>
          <a:ext cx="8814532" cy="35909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9982">
                  <a:extLst>
                    <a:ext uri="{9D8B030D-6E8A-4147-A177-3AD203B41FA5}">
                      <a16:colId xmlns:a16="http://schemas.microsoft.com/office/drawing/2014/main" val="2475644749"/>
                    </a:ext>
                  </a:extLst>
                </a:gridCol>
                <a:gridCol w="5924550">
                  <a:extLst>
                    <a:ext uri="{9D8B030D-6E8A-4147-A177-3AD203B41FA5}">
                      <a16:colId xmlns:a16="http://schemas.microsoft.com/office/drawing/2014/main" val="2674070336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LOOKUP Function Argument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Description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46916"/>
                  </a:ext>
                </a:extLst>
              </a:tr>
              <a:tr h="594703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lookup_value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Specifies the value the function searches for.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152095"/>
                  </a:ext>
                </a:extLst>
              </a:tr>
              <a:tr h="1587448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lookup_vector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When using the vector form of the LOOKUP function, this argument defines the first vector (the one the function will search through to find the value specified in the </a:t>
                      </a: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lookup_value</a:t>
                      </a: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 argument).</a:t>
                      </a:r>
                    </a:p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en-US" sz="1400" b="0" i="0" u="none" strike="noStrike" kern="1200" cap="none" spc="0" normalizeH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In the function's array form, this argument specifies the entire range the function will search.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99061"/>
                  </a:ext>
                </a:extLst>
              </a:tr>
              <a:tr h="87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en-US" sz="1400" b="1" i="0" u="none" strike="noStrike" kern="1200" cap="none" spc="0" normalizeH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[result_vector]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Include this argument only when using the vector form of the LOOKUP function. This specifies the vector from which Excel will return the result.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556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630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B68B22-D9BD-46BD-B40F-F44B59002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F73AE8-DCD5-4BEF-B846-159B4123E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LOOKUP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B0719-D94A-410C-B42C-C39A92B52C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Vector LOOKUP: </a:t>
            </a:r>
            <a:r>
              <a:rPr lang="en-US" dirty="0"/>
              <a:t>Locates a range that exists in a single row or column.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7AD046A-5B56-476E-8226-4ED14291F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471357"/>
              </p:ext>
            </p:extLst>
          </p:nvPr>
        </p:nvGraphicFramePr>
        <p:xfrm>
          <a:off x="2476500" y="5048064"/>
          <a:ext cx="7239000" cy="1219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193">
                  <a:extLst>
                    <a:ext uri="{9D8B030D-6E8A-4147-A177-3AD203B41FA5}">
                      <a16:colId xmlns:a16="http://schemas.microsoft.com/office/drawing/2014/main" val="1922697808"/>
                    </a:ext>
                  </a:extLst>
                </a:gridCol>
                <a:gridCol w="5299807">
                  <a:extLst>
                    <a:ext uri="{9D8B030D-6E8A-4147-A177-3AD203B41FA5}">
                      <a16:colId xmlns:a16="http://schemas.microsoft.com/office/drawing/2014/main" val="54456357"/>
                    </a:ext>
                  </a:extLst>
                </a:gridCol>
              </a:tblGrid>
              <a:tr h="526473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To Return This Value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Enter This Function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748531"/>
                  </a:ext>
                </a:extLst>
              </a:tr>
              <a:tr h="346364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29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=LOOKUP(A2,A1:A6,C1:C6)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23268"/>
                  </a:ext>
                </a:extLst>
              </a:tr>
              <a:tr h="346364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=LOOKUP(28,A1:A6,E3:J3)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598018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5BB033A2-B966-40EB-BF72-DAF4C69223A5}"/>
              </a:ext>
            </a:extLst>
          </p:cNvPr>
          <p:cNvGrpSpPr/>
          <p:nvPr/>
        </p:nvGrpSpPr>
        <p:grpSpPr>
          <a:xfrm>
            <a:off x="1173951" y="2059534"/>
            <a:ext cx="8638049" cy="2439831"/>
            <a:chOff x="1173951" y="1592809"/>
            <a:chExt cx="8638049" cy="243983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04C645-91CA-4BAE-B15C-19347F35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80000" y="2336457"/>
              <a:ext cx="7432000" cy="1691635"/>
            </a:xfrm>
            <a:prstGeom prst="rect">
              <a:avLst/>
            </a:prstGeom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1143CF7B-FF45-45E6-8A50-0024766C9831}"/>
                </a:ext>
              </a:extLst>
            </p:cNvPr>
            <p:cNvSpPr/>
            <p:nvPr/>
          </p:nvSpPr>
          <p:spPr>
            <a:xfrm>
              <a:off x="2418589" y="1592809"/>
              <a:ext cx="1058036" cy="4202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Lookup vector</a:t>
              </a: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886F1299-FCEA-4D59-8B4F-CBB3A2366AF7}"/>
                </a:ext>
              </a:extLst>
            </p:cNvPr>
            <p:cNvSpPr/>
            <p:nvPr/>
          </p:nvSpPr>
          <p:spPr>
            <a:xfrm>
              <a:off x="1173951" y="2753003"/>
              <a:ext cx="1058036" cy="4202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Lookup value</a:t>
              </a: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5C672B05-3918-4917-A409-925ACF384700}"/>
                </a:ext>
              </a:extLst>
            </p:cNvPr>
            <p:cNvSpPr/>
            <p:nvPr/>
          </p:nvSpPr>
          <p:spPr>
            <a:xfrm>
              <a:off x="3914014" y="1592809"/>
              <a:ext cx="1058036" cy="4202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 vector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8FBD9A6-F9DD-4DA9-B94E-B215493DEDD9}"/>
                </a:ext>
              </a:extLst>
            </p:cNvPr>
            <p:cNvSpPr/>
            <p:nvPr/>
          </p:nvSpPr>
          <p:spPr>
            <a:xfrm>
              <a:off x="2380000" y="2336457"/>
              <a:ext cx="1096625" cy="1673568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04AD353-7A47-4971-B7FB-3D53A663ADBA}"/>
                </a:ext>
              </a:extLst>
            </p:cNvPr>
            <p:cNvSpPr/>
            <p:nvPr/>
          </p:nvSpPr>
          <p:spPr>
            <a:xfrm>
              <a:off x="4046874" y="2336457"/>
              <a:ext cx="839451" cy="1673568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8C5D49F-0334-4DF2-9297-28191C5278A2}"/>
                </a:ext>
              </a:extLst>
            </p:cNvPr>
            <p:cNvSpPr/>
            <p:nvPr/>
          </p:nvSpPr>
          <p:spPr>
            <a:xfrm>
              <a:off x="4203417" y="2847975"/>
              <a:ext cx="682908" cy="2381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Line 300">
              <a:extLst>
                <a:ext uri="{FF2B5EF4-FFF2-40B4-BE49-F238E27FC236}">
                  <a16:creationId xmlns:a16="http://schemas.microsoft.com/office/drawing/2014/main" id="{49D5B372-96BC-416E-9068-1BEBD3320E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19647" y="3047999"/>
              <a:ext cx="581027" cy="6953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Line 300">
              <a:extLst>
                <a:ext uri="{FF2B5EF4-FFF2-40B4-BE49-F238E27FC236}">
                  <a16:creationId xmlns:a16="http://schemas.microsoft.com/office/drawing/2014/main" id="{B43D4802-ABE0-4B44-978D-09ACF75A9D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2750" y="2022711"/>
              <a:ext cx="0" cy="2956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Line 300">
              <a:extLst>
                <a:ext uri="{FF2B5EF4-FFF2-40B4-BE49-F238E27FC236}">
                  <a16:creationId xmlns:a16="http://schemas.microsoft.com/office/drawing/2014/main" id="{B29B94A0-8F10-4B69-85CF-ED9B0BF9E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6750" y="2022711"/>
              <a:ext cx="0" cy="2956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Line 300">
              <a:extLst>
                <a:ext uri="{FF2B5EF4-FFF2-40B4-BE49-F238E27FC236}">
                  <a16:creationId xmlns:a16="http://schemas.microsoft.com/office/drawing/2014/main" id="{9B956B27-7B40-494B-BEA7-F9A930C5A5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31988" y="2971800"/>
              <a:ext cx="7112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4E65F4F-524F-45BD-8AEF-AAB56B76F3D3}"/>
                </a:ext>
              </a:extLst>
            </p:cNvPr>
            <p:cNvSpPr/>
            <p:nvPr/>
          </p:nvSpPr>
          <p:spPr>
            <a:xfrm>
              <a:off x="5173070" y="3690969"/>
              <a:ext cx="1306675" cy="341671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Returned 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27847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B68B22-D9BD-46BD-B40F-F44B59002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F73AE8-DCD5-4BEF-B846-159B4123E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LOOKUP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B0719-D94A-410C-B42C-C39A92B52C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Array LOOKUP: </a:t>
            </a:r>
            <a:r>
              <a:rPr lang="en-US" dirty="0"/>
              <a:t>Searches in either the first row or the first column of an array and then returns the corresponding value from the last row or column of the same array.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7AD046A-5B56-476E-8226-4ED14291F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385572"/>
              </p:ext>
            </p:extLst>
          </p:nvPr>
        </p:nvGraphicFramePr>
        <p:xfrm>
          <a:off x="2476500" y="5048064"/>
          <a:ext cx="7239000" cy="1219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9193">
                  <a:extLst>
                    <a:ext uri="{9D8B030D-6E8A-4147-A177-3AD203B41FA5}">
                      <a16:colId xmlns:a16="http://schemas.microsoft.com/office/drawing/2014/main" val="1922697808"/>
                    </a:ext>
                  </a:extLst>
                </a:gridCol>
                <a:gridCol w="5299807">
                  <a:extLst>
                    <a:ext uri="{9D8B030D-6E8A-4147-A177-3AD203B41FA5}">
                      <a16:colId xmlns:a16="http://schemas.microsoft.com/office/drawing/2014/main" val="54456357"/>
                    </a:ext>
                  </a:extLst>
                </a:gridCol>
              </a:tblGrid>
              <a:tr h="526473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To Return This Value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Enter This Function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748531"/>
                  </a:ext>
                </a:extLst>
              </a:tr>
              <a:tr h="346364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=LOOKUP(D1,A1:H5)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23268"/>
                  </a:ext>
                </a:extLst>
              </a:tr>
              <a:tr h="346364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32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=LOOKUP(24,A1:H5)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598018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C8529956-2962-451B-816C-B7A8F4DB3AEC}"/>
              </a:ext>
            </a:extLst>
          </p:cNvPr>
          <p:cNvGrpSpPr/>
          <p:nvPr/>
        </p:nvGrpSpPr>
        <p:grpSpPr>
          <a:xfrm>
            <a:off x="2380000" y="2041763"/>
            <a:ext cx="7432000" cy="2580565"/>
            <a:chOff x="2380000" y="1822688"/>
            <a:chExt cx="7432000" cy="258056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04C645-91CA-4BAE-B15C-19347F35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380000" y="2894746"/>
              <a:ext cx="7432000" cy="150850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8C5D49F-0334-4DF2-9297-28191C5278A2}"/>
                </a:ext>
              </a:extLst>
            </p:cNvPr>
            <p:cNvSpPr/>
            <p:nvPr/>
          </p:nvSpPr>
          <p:spPr>
            <a:xfrm>
              <a:off x="5595141" y="3185359"/>
              <a:ext cx="682908" cy="2381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4658901-048B-4084-B817-BE7197A74E94}"/>
                </a:ext>
              </a:extLst>
            </p:cNvPr>
            <p:cNvSpPr/>
            <p:nvPr/>
          </p:nvSpPr>
          <p:spPr>
            <a:xfrm>
              <a:off x="2744097" y="3194885"/>
              <a:ext cx="2647053" cy="115804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82E03F-1625-409F-9200-1FCA90CCEEE2}"/>
                </a:ext>
              </a:extLst>
            </p:cNvPr>
            <p:cNvSpPr/>
            <p:nvPr/>
          </p:nvSpPr>
          <p:spPr>
            <a:xfrm>
              <a:off x="7164948" y="3185359"/>
              <a:ext cx="2626752" cy="118661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CDD3BC1-8330-431A-8DD4-B7A799A4A6EB}"/>
                </a:ext>
              </a:extLst>
            </p:cNvPr>
            <p:cNvSpPr/>
            <p:nvPr/>
          </p:nvSpPr>
          <p:spPr>
            <a:xfrm>
              <a:off x="6482040" y="3185359"/>
              <a:ext cx="682908" cy="2381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D3E817D-0569-4C4E-95E1-A1EC99DB9013}"/>
                </a:ext>
              </a:extLst>
            </p:cNvPr>
            <p:cNvSpPr/>
            <p:nvPr/>
          </p:nvSpPr>
          <p:spPr>
            <a:xfrm>
              <a:off x="5595141" y="4146078"/>
              <a:ext cx="682908" cy="2381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5A3AB2D-739B-437F-A653-04C06FBE780D}"/>
                </a:ext>
              </a:extLst>
            </p:cNvPr>
            <p:cNvSpPr/>
            <p:nvPr/>
          </p:nvSpPr>
          <p:spPr>
            <a:xfrm>
              <a:off x="6482040" y="4146078"/>
              <a:ext cx="682908" cy="2381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6C6A40C-9CA6-4F8F-AD95-92042092B152}"/>
                </a:ext>
              </a:extLst>
            </p:cNvPr>
            <p:cNvGrpSpPr/>
            <p:nvPr/>
          </p:nvGrpSpPr>
          <p:grpSpPr>
            <a:xfrm>
              <a:off x="4572000" y="2397441"/>
              <a:ext cx="1371600" cy="787919"/>
              <a:chOff x="4724400" y="2397441"/>
              <a:chExt cx="1371600" cy="787919"/>
            </a:xfrm>
          </p:grpSpPr>
          <p:sp>
            <p:nvSpPr>
              <p:cNvPr id="18" name="Line 300">
                <a:extLst>
                  <a:ext uri="{FF2B5EF4-FFF2-40B4-BE49-F238E27FC236}">
                    <a16:creationId xmlns:a16="http://schemas.microsoft.com/office/drawing/2014/main" id="{B43D4802-ABE0-4B44-978D-09ACF75A9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000" y="2397442"/>
                <a:ext cx="0" cy="78791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Line 300">
                <a:extLst>
                  <a:ext uri="{FF2B5EF4-FFF2-40B4-BE49-F238E27FC236}">
                    <a16:creationId xmlns:a16="http://schemas.microsoft.com/office/drawing/2014/main" id="{B1D671D9-1BDC-4AED-AB2F-6A7D4C223F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4400" y="2397441"/>
                <a:ext cx="13716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21BC9E-2C22-4CC2-B85F-101415A79A42}"/>
                </a:ext>
              </a:extLst>
            </p:cNvPr>
            <p:cNvGrpSpPr/>
            <p:nvPr/>
          </p:nvGrpSpPr>
          <p:grpSpPr>
            <a:xfrm flipH="1">
              <a:off x="6905625" y="2397441"/>
              <a:ext cx="1371600" cy="785059"/>
              <a:chOff x="4724400" y="2400300"/>
              <a:chExt cx="1371600" cy="785059"/>
            </a:xfrm>
          </p:grpSpPr>
          <p:sp>
            <p:nvSpPr>
              <p:cNvPr id="31" name="Line 300">
                <a:extLst>
                  <a:ext uri="{FF2B5EF4-FFF2-40B4-BE49-F238E27FC236}">
                    <a16:creationId xmlns:a16="http://schemas.microsoft.com/office/drawing/2014/main" id="{88ABD6F7-B326-4973-A623-AE9A5F108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6000" y="2400300"/>
                <a:ext cx="0" cy="78505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Line 300">
                <a:extLst>
                  <a:ext uri="{FF2B5EF4-FFF2-40B4-BE49-F238E27FC236}">
                    <a16:creationId xmlns:a16="http://schemas.microsoft.com/office/drawing/2014/main" id="{6053C785-0C0D-4643-8FD2-016CAAFDA4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4400" y="2400300"/>
                <a:ext cx="13716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1143CF7B-FF45-45E6-8A50-0024766C9831}"/>
                </a:ext>
              </a:extLst>
            </p:cNvPr>
            <p:cNvSpPr/>
            <p:nvPr/>
          </p:nvSpPr>
          <p:spPr>
            <a:xfrm>
              <a:off x="3390191" y="1822688"/>
              <a:ext cx="1743837" cy="1103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=LOOKUP(D1,A1:H5)</a:t>
              </a:r>
            </a:p>
            <a:p>
              <a:pPr defTabSz="914400">
                <a:defRPr/>
              </a:pP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Starts here:</a:t>
              </a:r>
            </a:p>
            <a:p>
              <a:pPr defTabSz="914400">
                <a:defRPr/>
              </a:pP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Returns this value:</a:t>
              </a:r>
            </a:p>
          </p:txBody>
        </p:sp>
        <p:sp>
          <p:nvSpPr>
            <p:cNvPr id="28" name="Rounded Rectangle 143">
              <a:extLst>
                <a:ext uri="{FF2B5EF4-FFF2-40B4-BE49-F238E27FC236}">
                  <a16:creationId xmlns:a16="http://schemas.microsoft.com/office/drawing/2014/main" id="{B3A182CB-41E1-4406-8A15-8D010D680235}"/>
                </a:ext>
              </a:extLst>
            </p:cNvPr>
            <p:cNvSpPr/>
            <p:nvPr/>
          </p:nvSpPr>
          <p:spPr>
            <a:xfrm>
              <a:off x="7606405" y="1822688"/>
              <a:ext cx="1743837" cy="1103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=LOOKUP(24,A1:H5)</a:t>
              </a:r>
            </a:p>
            <a:p>
              <a:pPr defTabSz="914400">
                <a:defRPr/>
              </a:pP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Starts here:</a:t>
              </a:r>
            </a:p>
            <a:p>
              <a:pPr defTabSz="914400">
                <a:defRPr/>
              </a:pP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Returns this value: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276AB6-E5C9-407A-9841-42974F347AEB}"/>
                </a:ext>
              </a:extLst>
            </p:cNvPr>
            <p:cNvGrpSpPr/>
            <p:nvPr/>
          </p:nvGrpSpPr>
          <p:grpSpPr>
            <a:xfrm>
              <a:off x="4849212" y="2926326"/>
              <a:ext cx="682908" cy="1338814"/>
              <a:chOff x="4849212" y="2926326"/>
              <a:chExt cx="682908" cy="1338814"/>
            </a:xfrm>
          </p:grpSpPr>
          <p:sp>
            <p:nvSpPr>
              <p:cNvPr id="33" name="Line 300">
                <a:extLst>
                  <a:ext uri="{FF2B5EF4-FFF2-40B4-BE49-F238E27FC236}">
                    <a16:creationId xmlns:a16="http://schemas.microsoft.com/office/drawing/2014/main" id="{3A9C4A40-8468-4871-A752-A297E23F2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49212" y="4265140"/>
                <a:ext cx="68290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Line 300">
                <a:extLst>
                  <a:ext uri="{FF2B5EF4-FFF2-40B4-BE49-F238E27FC236}">
                    <a16:creationId xmlns:a16="http://schemas.microsoft.com/office/drawing/2014/main" id="{FBCAF08B-3A54-4C03-9FE1-A43F2AD32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9212" y="2926326"/>
                <a:ext cx="0" cy="133881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4326978-D5C2-4020-B2B9-80EBB72C2C50}"/>
                </a:ext>
              </a:extLst>
            </p:cNvPr>
            <p:cNvGrpSpPr/>
            <p:nvPr/>
          </p:nvGrpSpPr>
          <p:grpSpPr>
            <a:xfrm flipH="1">
              <a:off x="7240217" y="2915745"/>
              <a:ext cx="682908" cy="1338814"/>
              <a:chOff x="4849212" y="2926326"/>
              <a:chExt cx="682908" cy="1338814"/>
            </a:xfrm>
          </p:grpSpPr>
          <p:sp>
            <p:nvSpPr>
              <p:cNvPr id="38" name="Line 300">
                <a:extLst>
                  <a:ext uri="{FF2B5EF4-FFF2-40B4-BE49-F238E27FC236}">
                    <a16:creationId xmlns:a16="http://schemas.microsoft.com/office/drawing/2014/main" id="{E52253B7-9AF8-4C7A-9AF3-27C24390BC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49212" y="4265140"/>
                <a:ext cx="68290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Line 300">
                <a:extLst>
                  <a:ext uri="{FF2B5EF4-FFF2-40B4-BE49-F238E27FC236}">
                    <a16:creationId xmlns:a16="http://schemas.microsoft.com/office/drawing/2014/main" id="{51BBE204-74E8-456F-B4BE-CF9493F0A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9212" y="2926326"/>
                <a:ext cx="0" cy="133881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24961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7E9C6-CA4D-4026-A8F0-47B72F38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XLOOKUP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52882-9B8B-45C8-B1EA-5F43D127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43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5445FFA-798E-4451-BAB0-9628434DA406}"/>
              </a:ext>
            </a:extLst>
          </p:cNvPr>
          <p:cNvGrpSpPr/>
          <p:nvPr/>
        </p:nvGrpSpPr>
        <p:grpSpPr>
          <a:xfrm>
            <a:off x="2166938" y="1509907"/>
            <a:ext cx="9640282" cy="4830689"/>
            <a:chOff x="2176463" y="1509907"/>
            <a:chExt cx="9640282" cy="48306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7F8CAE0-3BDD-47BD-A0AD-9AFB9FEE3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463" y="1819274"/>
              <a:ext cx="7060920" cy="4029075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FF1374A8-4C59-4EA1-ACB1-DDFAE1E2A99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5877623" y="5866432"/>
              <a:ext cx="3657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Line 313">
              <a:extLst>
                <a:ext uri="{FF2B5EF4-FFF2-40B4-BE49-F238E27FC236}">
                  <a16:creationId xmlns:a16="http://schemas.microsoft.com/office/drawing/2014/main" id="{B1904718-20CD-45B6-93F4-7BE136AF6BD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8537508" y="2515961"/>
              <a:ext cx="8899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29A4580-9DD9-41C1-83FA-F26EB8A913A3}"/>
                </a:ext>
              </a:extLst>
            </p:cNvPr>
            <p:cNvSpPr/>
            <p:nvPr/>
          </p:nvSpPr>
          <p:spPr>
            <a:xfrm>
              <a:off x="9328457" y="2306856"/>
              <a:ext cx="2488288" cy="418210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Example 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=XLOOKUP(1005,A5:A14,E5:E14)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03BD706-EFBA-4317-95A9-32C4D29FC0C3}"/>
                </a:ext>
              </a:extLst>
            </p:cNvPr>
            <p:cNvSpPr/>
            <p:nvPr/>
          </p:nvSpPr>
          <p:spPr>
            <a:xfrm>
              <a:off x="5486071" y="5974836"/>
              <a:ext cx="10668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Example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7FF567D1-3A54-442D-8237-6A68E081C34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8880804" y="4274689"/>
              <a:ext cx="8899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077A0B1C-0BDA-4718-9A79-C9F57664767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5324595" y="1973485"/>
              <a:ext cx="703952" cy="381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958F6815-ECE7-47FD-92AD-14F6922130F2}"/>
                </a:ext>
              </a:extLst>
            </p:cNvPr>
            <p:cNvSpPr/>
            <p:nvPr/>
          </p:nvSpPr>
          <p:spPr>
            <a:xfrm>
              <a:off x="4478757" y="1509907"/>
              <a:ext cx="2388767" cy="43925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Example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=XLOOKUP(A2,A5:A14,B5:B14)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F12BFA8E-E0AA-4BE4-914E-3387BDA2ED07}"/>
                </a:ext>
              </a:extLst>
            </p:cNvPr>
            <p:cNvSpPr/>
            <p:nvPr/>
          </p:nvSpPr>
          <p:spPr>
            <a:xfrm>
              <a:off x="9237383" y="4091809"/>
              <a:ext cx="1066800" cy="365760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Example 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Result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98D310-5552-456E-A76E-920C528B7B1B}"/>
                </a:ext>
              </a:extLst>
            </p:cNvPr>
            <p:cNvSpPr/>
            <p:nvPr/>
          </p:nvSpPr>
          <p:spPr>
            <a:xfrm>
              <a:off x="7886700" y="4132935"/>
              <a:ext cx="962025" cy="286659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510AA5-1501-4EC0-B106-A867944B55AC}"/>
                </a:ext>
              </a:extLst>
            </p:cNvPr>
            <p:cNvSpPr/>
            <p:nvPr/>
          </p:nvSpPr>
          <p:spPr>
            <a:xfrm>
              <a:off x="5614988" y="5426722"/>
              <a:ext cx="909638" cy="240653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65166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4B71E-942B-49E0-A366-A18547485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XLOOKUP—Advanced Applications (Slide 1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72646E-C4C9-40EE-8CE7-80DC5B11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44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9A212B1-E33C-4AAF-83FE-9B677D611648}"/>
              </a:ext>
            </a:extLst>
          </p:cNvPr>
          <p:cNvGrpSpPr/>
          <p:nvPr/>
        </p:nvGrpSpPr>
        <p:grpSpPr>
          <a:xfrm>
            <a:off x="2688387" y="1225450"/>
            <a:ext cx="6815226" cy="4622899"/>
            <a:chOff x="2097507" y="1225450"/>
            <a:chExt cx="6815226" cy="462289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06F5C3E-226E-423A-BEC1-757382F607AB}"/>
                </a:ext>
              </a:extLst>
            </p:cNvPr>
            <p:cNvGrpSpPr/>
            <p:nvPr/>
          </p:nvGrpSpPr>
          <p:grpSpPr>
            <a:xfrm>
              <a:off x="2097507" y="1819274"/>
              <a:ext cx="6815226" cy="4029075"/>
              <a:chOff x="2107032" y="1819274"/>
              <a:chExt cx="6815226" cy="402907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803AFB34-E535-4C27-8F7F-56BF615AEB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2491587" y="1819274"/>
                <a:ext cx="6430671" cy="4029075"/>
              </a:xfrm>
              <a:prstGeom prst="rect">
                <a:avLst/>
              </a:prstGeom>
            </p:spPr>
          </p:pic>
          <p:sp>
            <p:nvSpPr>
              <p:cNvPr id="11" name="Line 313">
                <a:extLst>
                  <a:ext uri="{FF2B5EF4-FFF2-40B4-BE49-F238E27FC236}">
                    <a16:creationId xmlns:a16="http://schemas.microsoft.com/office/drawing/2014/main" id="{71B18A52-2B5A-4B58-A859-B85951FC1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3911487" y="2387487"/>
                <a:ext cx="301522" cy="4099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016F18C8-6274-423F-A6FB-459DD217B9BD}"/>
                  </a:ext>
                </a:extLst>
              </p:cNvPr>
              <p:cNvSpPr/>
              <p:nvPr/>
            </p:nvSpPr>
            <p:spPr>
              <a:xfrm>
                <a:off x="2107032" y="2002424"/>
                <a:ext cx="2388767" cy="439254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Multiple values returned, with spillover for Region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FC74D50-B4E4-4579-8384-5004D1C04F81}"/>
                  </a:ext>
                </a:extLst>
              </p:cNvPr>
              <p:cNvSpPr/>
              <p:nvPr/>
            </p:nvSpPr>
            <p:spPr>
              <a:xfrm>
                <a:off x="5005058" y="1877784"/>
                <a:ext cx="3481717" cy="286659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BFF8FE61-F43D-4E40-97A4-17BF72C12EC3}"/>
                </a:ext>
              </a:extLst>
            </p:cNvPr>
            <p:cNvSpPr/>
            <p:nvPr/>
          </p:nvSpPr>
          <p:spPr>
            <a:xfrm>
              <a:off x="5804038" y="1225450"/>
              <a:ext cx="2388767" cy="43925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 array spans multiple columns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7" name="Line 313">
              <a:extLst>
                <a:ext uri="{FF2B5EF4-FFF2-40B4-BE49-F238E27FC236}">
                  <a16:creationId xmlns:a16="http://schemas.microsoft.com/office/drawing/2014/main" id="{1210A6A1-55F7-4C91-B2EC-E12EBB5DB26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4940484" y="1892484"/>
              <a:ext cx="377456" cy="12858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313">
              <a:extLst>
                <a:ext uri="{FF2B5EF4-FFF2-40B4-BE49-F238E27FC236}">
                  <a16:creationId xmlns:a16="http://schemas.microsoft.com/office/drawing/2014/main" id="{385C6DAF-391B-43FC-AB05-7B9A3052976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6870071" y="1794380"/>
              <a:ext cx="2593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55738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4B71E-942B-49E0-A366-A18547485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XLOOKUP—Advanced Applications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72646E-C4C9-40EE-8CE7-80DC5B11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7C7544-566D-4474-850B-2EC7C74D93D2}"/>
              </a:ext>
            </a:extLst>
          </p:cNvPr>
          <p:cNvGrpSpPr/>
          <p:nvPr/>
        </p:nvGrpSpPr>
        <p:grpSpPr>
          <a:xfrm>
            <a:off x="3333622" y="1158612"/>
            <a:ext cx="6675145" cy="4689737"/>
            <a:chOff x="3333622" y="1158612"/>
            <a:chExt cx="6675145" cy="468973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812F8A6-A404-41CA-BAC0-436E8A37B374}"/>
                </a:ext>
              </a:extLst>
            </p:cNvPr>
            <p:cNvGrpSpPr/>
            <p:nvPr/>
          </p:nvGrpSpPr>
          <p:grpSpPr>
            <a:xfrm>
              <a:off x="3333622" y="1158612"/>
              <a:ext cx="6675145" cy="4689737"/>
              <a:chOff x="3333622" y="1158612"/>
              <a:chExt cx="6675145" cy="4689737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9A212B1-E33C-4AAF-83FE-9B677D611648}"/>
                  </a:ext>
                </a:extLst>
              </p:cNvPr>
              <p:cNvGrpSpPr/>
              <p:nvPr/>
            </p:nvGrpSpPr>
            <p:grpSpPr>
              <a:xfrm>
                <a:off x="3333622" y="1158612"/>
                <a:ext cx="6167739" cy="4689737"/>
                <a:chOff x="2742742" y="1158612"/>
                <a:chExt cx="6167739" cy="4689737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806F5C3E-226E-423A-BEC1-757382F607AB}"/>
                    </a:ext>
                  </a:extLst>
                </p:cNvPr>
                <p:cNvGrpSpPr/>
                <p:nvPr/>
              </p:nvGrpSpPr>
              <p:grpSpPr>
                <a:xfrm>
                  <a:off x="2742742" y="1819274"/>
                  <a:ext cx="5979494" cy="4029075"/>
                  <a:chOff x="2752267" y="1819274"/>
                  <a:chExt cx="5979494" cy="4029075"/>
                </a:xfrm>
              </p:grpSpPr>
              <p:pic>
                <p:nvPicPr>
                  <p:cNvPr id="5" name="Picture 4">
                    <a:extLst>
                      <a:ext uri="{FF2B5EF4-FFF2-40B4-BE49-F238E27FC236}">
                        <a16:creationId xmlns:a16="http://schemas.microsoft.com/office/drawing/2014/main" id="{803AFB34-E535-4C27-8F7F-56BF615AEB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rcRect/>
                  <a:stretch/>
                </p:blipFill>
                <p:spPr>
                  <a:xfrm>
                    <a:off x="2752267" y="1819274"/>
                    <a:ext cx="5909310" cy="4029075"/>
                  </a:xfrm>
                  <a:prstGeom prst="rect">
                    <a:avLst/>
                  </a:prstGeom>
                </p:spPr>
              </p:pic>
              <p:sp>
                <p:nvSpPr>
                  <p:cNvPr id="12" name="Rounded Rectangle 143">
                    <a:extLst>
                      <a:ext uri="{FF2B5EF4-FFF2-40B4-BE49-F238E27FC236}">
                        <a16:creationId xmlns:a16="http://schemas.microsoft.com/office/drawing/2014/main" id="{016F18C8-6274-423F-A6FB-459DD217B9BD}"/>
                      </a:ext>
                    </a:extLst>
                  </p:cNvPr>
                  <p:cNvSpPr/>
                  <p:nvPr/>
                </p:nvSpPr>
                <p:spPr>
                  <a:xfrm>
                    <a:off x="7105323" y="3777244"/>
                    <a:ext cx="1626438" cy="439254"/>
                  </a:xfrm>
                  <a:prstGeom prst="roundRect">
                    <a:avLst/>
                  </a:prstGeom>
                  <a:solidFill>
                    <a:srgbClr val="009DDC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38100" dist="25400" dir="2700000" sx="99000" sy="99000" algn="tl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300" b="1" kern="0" dirty="0">
                        <a:solidFill>
                          <a:srgbClr val="FFFFFF"/>
                        </a:solidFill>
                        <a:latin typeface="Calibri"/>
                        <a:cs typeface="Calibri"/>
                      </a:rPr>
                      <a:t>Closest salary over $40,000</a:t>
                    </a:r>
                    <a:endPara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/>
                    </a:endParaRPr>
                  </a:p>
                </p:txBody>
              </p:sp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6FC74D50-B4E4-4579-8384-5004D1C04F81}"/>
                      </a:ext>
                    </a:extLst>
                  </p:cNvPr>
                  <p:cNvSpPr/>
                  <p:nvPr/>
                </p:nvSpPr>
                <p:spPr>
                  <a:xfrm>
                    <a:off x="5324145" y="1858734"/>
                    <a:ext cx="2878185" cy="286659"/>
                  </a:xfrm>
                  <a:prstGeom prst="rect">
                    <a:avLst/>
                  </a:prstGeom>
                  <a:noFill/>
                  <a:ln w="28575" cap="flat" cmpd="sng" algn="ctr">
                    <a:solidFill>
                      <a:srgbClr val="E62428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 err="1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6" name="Rounded Rectangle 143">
                  <a:extLst>
                    <a:ext uri="{FF2B5EF4-FFF2-40B4-BE49-F238E27FC236}">
                      <a16:creationId xmlns:a16="http://schemas.microsoft.com/office/drawing/2014/main" id="{BFF8FE61-F43D-4E40-97A4-17BF72C12EC3}"/>
                    </a:ext>
                  </a:extLst>
                </p:cNvPr>
                <p:cNvSpPr/>
                <p:nvPr/>
              </p:nvSpPr>
              <p:spPr>
                <a:xfrm>
                  <a:off x="6521714" y="1158612"/>
                  <a:ext cx="2388767" cy="439254"/>
                </a:xfrm>
                <a:prstGeom prst="roundRect">
                  <a:avLst/>
                </a:prstGeom>
                <a:solidFill>
                  <a:srgbClr val="009DDC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300" b="1" kern="0" dirty="0">
                      <a:solidFill>
                        <a:srgbClr val="FFFFFF"/>
                      </a:solidFill>
                      <a:latin typeface="Calibri"/>
                      <a:cs typeface="Calibri"/>
                    </a:rPr>
                    <a:t>Return next largest match if no exact match found</a:t>
                  </a:r>
                  <a:endPara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endParaRPr>
                </a:p>
              </p:txBody>
            </p:sp>
            <p:sp>
              <p:nvSpPr>
                <p:cNvPr id="18" name="Line 313">
                  <a:extLst>
                    <a:ext uri="{FF2B5EF4-FFF2-40B4-BE49-F238E27FC236}">
                      <a16:creationId xmlns:a16="http://schemas.microsoft.com/office/drawing/2014/main" id="{385C6DAF-391B-43FC-AB05-7B9A305297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H="1">
                  <a:off x="7586374" y="1754987"/>
                  <a:ext cx="314244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E645739-D3B4-4379-98FF-B91A983CEC08}"/>
                  </a:ext>
                </a:extLst>
              </p:cNvPr>
              <p:cNvSpPr/>
              <p:nvPr/>
            </p:nvSpPr>
            <p:spPr>
              <a:xfrm>
                <a:off x="6543675" y="3876675"/>
                <a:ext cx="733426" cy="200026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5" name="Rounded Rectangle 143">
                <a:extLst>
                  <a:ext uri="{FF2B5EF4-FFF2-40B4-BE49-F238E27FC236}">
                    <a16:creationId xmlns:a16="http://schemas.microsoft.com/office/drawing/2014/main" id="{F7DC820B-F03F-4CF7-9B6A-CDF981D6E9DC}"/>
                  </a:ext>
                </a:extLst>
              </p:cNvPr>
              <p:cNvSpPr/>
              <p:nvPr/>
            </p:nvSpPr>
            <p:spPr>
              <a:xfrm>
                <a:off x="8745585" y="2347750"/>
                <a:ext cx="1263182" cy="439254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Reverse search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0" name="Line 313">
                <a:extLst>
                  <a:ext uri="{FF2B5EF4-FFF2-40B4-BE49-F238E27FC236}">
                    <a16:creationId xmlns:a16="http://schemas.microsoft.com/office/drawing/2014/main" id="{E67D4459-9851-499B-BE98-A59D9007B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7481890" y="3786187"/>
                <a:ext cx="0" cy="40957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Line 313">
                <a:extLst>
                  <a:ext uri="{FF2B5EF4-FFF2-40B4-BE49-F238E27FC236}">
                    <a16:creationId xmlns:a16="http://schemas.microsoft.com/office/drawing/2014/main" id="{BA1FF8E9-2388-4898-8374-860217495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8491900" y="2149792"/>
                <a:ext cx="286659" cy="22071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AC9AD1D-EC4B-465A-A705-2AB848832227}"/>
                </a:ext>
              </a:extLst>
            </p:cNvPr>
            <p:cNvSpPr/>
            <p:nvPr/>
          </p:nvSpPr>
          <p:spPr>
            <a:xfrm>
              <a:off x="5905499" y="3876675"/>
              <a:ext cx="489043" cy="20002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5842E49C-D9B9-40BB-A755-A17FA0BD395E}"/>
                </a:ext>
              </a:extLst>
            </p:cNvPr>
            <p:cNvSpPr/>
            <p:nvPr/>
          </p:nvSpPr>
          <p:spPr>
            <a:xfrm>
              <a:off x="4625555" y="4247906"/>
              <a:ext cx="1279944" cy="286657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Returned value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4" name="Line 313">
              <a:extLst>
                <a:ext uri="{FF2B5EF4-FFF2-40B4-BE49-F238E27FC236}">
                  <a16:creationId xmlns:a16="http://schemas.microsoft.com/office/drawing/2014/main" id="{5A3AE081-B18D-4D0C-8BAA-4474D8ACB8C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5648447" y="3990852"/>
              <a:ext cx="256931" cy="257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94599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E4AEBE-AFF6-416B-BFF5-A92695B40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7B37E2-275F-48EE-AA02-8669D62C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Match Mode Argument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1D602-C175-4112-B30D-F711789192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fifth argument in XLOOKUP is important to specify match type:</a:t>
            </a:r>
          </a:p>
          <a:p>
            <a:pPr lvl="1"/>
            <a:r>
              <a:rPr lang="en-US" dirty="0"/>
              <a:t>Exact match (</a:t>
            </a:r>
            <a:r>
              <a:rPr lang="en-US" b="1" dirty="0"/>
              <a:t>0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Closest match (</a:t>
            </a:r>
            <a:r>
              <a:rPr lang="en-US" b="1" dirty="0"/>
              <a:t>1</a:t>
            </a:r>
            <a:r>
              <a:rPr lang="en-US" dirty="0"/>
              <a:t> or </a:t>
            </a:r>
            <a:r>
              <a:rPr lang="en-US" b="1" dirty="0"/>
              <a:t>-1</a:t>
            </a:r>
            <a:r>
              <a:rPr lang="en-US" dirty="0"/>
              <a:t>)</a:t>
            </a:r>
          </a:p>
          <a:p>
            <a:r>
              <a:rPr lang="en-US" dirty="0"/>
              <a:t>Example: Find system-generated Customer ID:</a:t>
            </a:r>
          </a:p>
          <a:p>
            <a:pPr lvl="1"/>
            <a:r>
              <a:rPr lang="en-US" dirty="0"/>
              <a:t>Perform XLOOKUP to search for an exact match (</a:t>
            </a:r>
            <a:r>
              <a:rPr lang="en-US" b="1" dirty="0"/>
              <a:t>0</a:t>
            </a:r>
            <a:r>
              <a:rPr lang="en-US" dirty="0"/>
              <a:t>) for customer name and retrieve the corresponding Customer ID.</a:t>
            </a:r>
          </a:p>
          <a:p>
            <a:r>
              <a:rPr lang="en-US" dirty="0"/>
              <a:t>Example: A customer made a late payment on June 23rd, and was charged an additional 2% fee due to the late payment, then submitted a complaint on July 7th.</a:t>
            </a:r>
          </a:p>
          <a:p>
            <a:pPr lvl="1"/>
            <a:r>
              <a:rPr lang="en-US" dirty="0"/>
              <a:t>Perform XLOOKUP to search for the closest payment for that customer to the complaint date without going past.</a:t>
            </a:r>
          </a:p>
          <a:p>
            <a:pPr lvl="1"/>
            <a:r>
              <a:rPr lang="en-US" dirty="0"/>
              <a:t>That search would return the payment nearest to the July 7th date, which, in this case, is the June 23rd payment in question. </a:t>
            </a:r>
          </a:p>
        </p:txBody>
      </p:sp>
    </p:spTree>
    <p:extLst>
      <p:ext uri="{BB962C8B-B14F-4D97-AF65-F5344CB8AC3E}">
        <p14:creationId xmlns:p14="http://schemas.microsoft.com/office/powerpoint/2010/main" val="19230096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7E9C6-CA4D-4026-A8F0-47B72F38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INDEX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52882-9B8B-45C8-B1EA-5F43D127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47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5445FFA-798E-4451-BAB0-9628434DA406}"/>
              </a:ext>
            </a:extLst>
          </p:cNvPr>
          <p:cNvGrpSpPr/>
          <p:nvPr/>
        </p:nvGrpSpPr>
        <p:grpSpPr>
          <a:xfrm>
            <a:off x="1076127" y="1253533"/>
            <a:ext cx="10731093" cy="4594816"/>
            <a:chOff x="1085652" y="1253533"/>
            <a:chExt cx="10731093" cy="45948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7F8CAE0-3BDD-47BD-A0AD-9AFB9FEE3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199876" y="1819274"/>
              <a:ext cx="7014094" cy="4029075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FF1374A8-4C59-4EA1-ACB1-DDFAE1E2A99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2628608" y="4365654"/>
              <a:ext cx="0" cy="10864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Line 313">
              <a:extLst>
                <a:ext uri="{FF2B5EF4-FFF2-40B4-BE49-F238E27FC236}">
                  <a16:creationId xmlns:a16="http://schemas.microsoft.com/office/drawing/2014/main" id="{B1904718-20CD-45B6-93F4-7BE136AF6BD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8537508" y="2515961"/>
              <a:ext cx="8899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29A4580-9DD9-41C1-83FA-F26EB8A913A3}"/>
                </a:ext>
              </a:extLst>
            </p:cNvPr>
            <p:cNvSpPr/>
            <p:nvPr/>
          </p:nvSpPr>
          <p:spPr>
            <a:xfrm>
              <a:off x="9328457" y="2306856"/>
              <a:ext cx="2488288" cy="418210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Example 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=INDEX(A5:E14,5,4)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03BD706-EFBA-4317-95A9-32C4D29FC0C3}"/>
                </a:ext>
              </a:extLst>
            </p:cNvPr>
            <p:cNvSpPr/>
            <p:nvPr/>
          </p:nvSpPr>
          <p:spPr>
            <a:xfrm>
              <a:off x="1085652" y="4725993"/>
              <a:ext cx="10668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Example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7FF567D1-3A54-442D-8237-6A68E081C34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143874" y="4110912"/>
              <a:ext cx="12836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077A0B1C-0BDA-4718-9A79-C9F57664767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048956" y="2054975"/>
              <a:ext cx="874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958F6815-ECE7-47FD-92AD-14F6922130F2}"/>
                </a:ext>
              </a:extLst>
            </p:cNvPr>
            <p:cNvSpPr/>
            <p:nvPr/>
          </p:nvSpPr>
          <p:spPr>
            <a:xfrm>
              <a:off x="1897482" y="1253533"/>
              <a:ext cx="2388767" cy="43925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Example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=INDEX(A5:A14,8)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F12BFA8E-E0AA-4BE4-914E-3387BDA2ED07}"/>
                </a:ext>
              </a:extLst>
            </p:cNvPr>
            <p:cNvSpPr/>
            <p:nvPr/>
          </p:nvSpPr>
          <p:spPr>
            <a:xfrm>
              <a:off x="9325793" y="3930386"/>
              <a:ext cx="1066800" cy="365760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Example 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Result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98D310-5552-456E-A76E-920C528B7B1B}"/>
                </a:ext>
              </a:extLst>
            </p:cNvPr>
            <p:cNvSpPr/>
            <p:nvPr/>
          </p:nvSpPr>
          <p:spPr>
            <a:xfrm>
              <a:off x="6734175" y="3988031"/>
              <a:ext cx="1409700" cy="2601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510AA5-1501-4EC0-B106-A867944B55AC}"/>
                </a:ext>
              </a:extLst>
            </p:cNvPr>
            <p:cNvSpPr/>
            <p:nvPr/>
          </p:nvSpPr>
          <p:spPr>
            <a:xfrm>
              <a:off x="3171827" y="4788547"/>
              <a:ext cx="552448" cy="240653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10880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7E9C6-CA4D-4026-A8F0-47B72F38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MATCH </a:t>
            </a:r>
            <a:r>
              <a:rPr lang="en-US" dirty="0"/>
              <a:t>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52882-9B8B-45C8-B1EA-5F43D127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48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2971F1-6FEA-4DB8-9B4C-66D5F08210A9}"/>
              </a:ext>
            </a:extLst>
          </p:cNvPr>
          <p:cNvGrpSpPr/>
          <p:nvPr/>
        </p:nvGrpSpPr>
        <p:grpSpPr>
          <a:xfrm>
            <a:off x="2774859" y="1360113"/>
            <a:ext cx="8537277" cy="4488236"/>
            <a:chOff x="2774859" y="1360113"/>
            <a:chExt cx="8537277" cy="4488236"/>
          </a:xfrm>
        </p:grpSpPr>
        <p:sp>
          <p:nvSpPr>
            <p:cNvPr id="18" name="Line 313">
              <a:extLst>
                <a:ext uri="{FF2B5EF4-FFF2-40B4-BE49-F238E27FC236}">
                  <a16:creationId xmlns:a16="http://schemas.microsoft.com/office/drawing/2014/main" id="{1D6B914F-252D-4218-8B40-9A89D253ADB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648510" y="3077254"/>
              <a:ext cx="568728" cy="31755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5445FFA-798E-4451-BAB0-9628434DA406}"/>
                </a:ext>
              </a:extLst>
            </p:cNvPr>
            <p:cNvGrpSpPr/>
            <p:nvPr/>
          </p:nvGrpSpPr>
          <p:grpSpPr>
            <a:xfrm>
              <a:off x="2774859" y="1360113"/>
              <a:ext cx="8537277" cy="4488236"/>
              <a:chOff x="2784384" y="1360113"/>
              <a:chExt cx="8537277" cy="448823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7F8CAE0-3BDD-47BD-A0AD-9AFB9FEE3F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2784384" y="1819274"/>
                <a:ext cx="5845077" cy="4029075"/>
              </a:xfrm>
              <a:prstGeom prst="rect">
                <a:avLst/>
              </a:prstGeom>
            </p:spPr>
          </p:pic>
          <p:sp>
            <p:nvSpPr>
              <p:cNvPr id="7" name="Line 313">
                <a:extLst>
                  <a:ext uri="{FF2B5EF4-FFF2-40B4-BE49-F238E27FC236}">
                    <a16:creationId xmlns:a16="http://schemas.microsoft.com/office/drawing/2014/main" id="{B1904718-20CD-45B6-93F4-7BE136AF6B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V="1">
                <a:off x="8121514" y="2338256"/>
                <a:ext cx="812931" cy="72063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029A4580-9DD9-41C1-83FA-F26EB8A913A3}"/>
                  </a:ext>
                </a:extLst>
              </p:cNvPr>
              <p:cNvSpPr/>
              <p:nvPr/>
            </p:nvSpPr>
            <p:spPr>
              <a:xfrm>
                <a:off x="8833373" y="2130507"/>
                <a:ext cx="2488288" cy="418210"/>
              </a:xfrm>
              <a:prstGeom prst="roundRect">
                <a:avLst/>
              </a:prstGeom>
              <a:gradFill flip="none" rotWithShape="0">
                <a:gsLst>
                  <a:gs pos="0">
                    <a:srgbClr val="FFFFFF">
                      <a:lumMod val="92000"/>
                    </a:srgbClr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000000"/>
                    </a:solidFill>
                    <a:latin typeface="Calibri"/>
                    <a:cs typeface="Calibri"/>
                  </a:rPr>
                  <a:t>Example 2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000000"/>
                    </a:solidFill>
                    <a:latin typeface="Calibri"/>
                    <a:cs typeface="Calibri"/>
                  </a:rPr>
                  <a:t>=MATCH(40000,E8:E17,1)</a:t>
                </a:r>
              </a:p>
            </p:txBody>
          </p:sp>
          <p:sp>
            <p:nvSpPr>
              <p:cNvPr id="10" name="Line 313">
                <a:extLst>
                  <a:ext uri="{FF2B5EF4-FFF2-40B4-BE49-F238E27FC236}">
                    <a16:creationId xmlns:a16="http://schemas.microsoft.com/office/drawing/2014/main" id="{7FF567D1-3A54-442D-8237-6A68E081C3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800973" y="3095625"/>
                <a:ext cx="1625692" cy="112283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Line 313">
                <a:extLst>
                  <a:ext uri="{FF2B5EF4-FFF2-40B4-BE49-F238E27FC236}">
                    <a16:creationId xmlns:a16="http://schemas.microsoft.com/office/drawing/2014/main" id="{077A0B1C-0BDA-4718-9A79-C9F5766476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6461070" y="2273354"/>
                <a:ext cx="15939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958F6815-ECE7-47FD-92AD-14F6922130F2}"/>
                  </a:ext>
                </a:extLst>
              </p:cNvPr>
              <p:cNvSpPr/>
              <p:nvPr/>
            </p:nvSpPr>
            <p:spPr>
              <a:xfrm>
                <a:off x="5815537" y="1360113"/>
                <a:ext cx="2842498" cy="439254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Example 1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=MATCH("</a:t>
                </a:r>
                <a:r>
                  <a:rPr kumimoji="0" lang="en-US" sz="13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Hawkings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, Alvin",A8:A17,0)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9510AA5-1501-4EC0-B106-A867944B55AC}"/>
                  </a:ext>
                </a:extLst>
              </p:cNvPr>
              <p:cNvSpPr/>
              <p:nvPr/>
            </p:nvSpPr>
            <p:spPr>
              <a:xfrm>
                <a:off x="7553325" y="2950009"/>
                <a:ext cx="219074" cy="240653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F12BFA8E-E0AA-4BE4-914E-3387BDA2ED07}"/>
                  </a:ext>
                </a:extLst>
              </p:cNvPr>
              <p:cNvSpPr/>
              <p:nvPr/>
            </p:nvSpPr>
            <p:spPr>
              <a:xfrm>
                <a:off x="8919692" y="3394808"/>
                <a:ext cx="1066800" cy="365760"/>
              </a:xfrm>
              <a:prstGeom prst="roundRect">
                <a:avLst/>
              </a:prstGeom>
              <a:gradFill flip="none" rotWithShape="0">
                <a:gsLst>
                  <a:gs pos="0">
                    <a:srgbClr val="FFFFFF">
                      <a:lumMod val="92000"/>
                    </a:srgbClr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000000"/>
                    </a:solidFill>
                    <a:latin typeface="Calibri"/>
                    <a:cs typeface="Calibri"/>
                  </a:rPr>
                  <a:t>Example 2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000000"/>
                    </a:solidFill>
                    <a:latin typeface="Calibri"/>
                    <a:cs typeface="Calibri"/>
                  </a:rPr>
                  <a:t>Result</a:t>
                </a: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303BD706-EFBA-4317-95A9-32C4D29FC0C3}"/>
                  </a:ext>
                </a:extLst>
              </p:cNvPr>
              <p:cNvSpPr/>
              <p:nvPr/>
            </p:nvSpPr>
            <p:spPr>
              <a:xfrm>
                <a:off x="8919692" y="4035578"/>
                <a:ext cx="1066800" cy="36576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Example 1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Result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AE91934-6003-41CE-9C3C-F0B1B2CF99AD}"/>
                </a:ext>
              </a:extLst>
            </p:cNvPr>
            <p:cNvSpPr/>
            <p:nvPr/>
          </p:nvSpPr>
          <p:spPr>
            <a:xfrm>
              <a:off x="8394806" y="2950009"/>
              <a:ext cx="219074" cy="240653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3421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0E53E-EB0F-48C7-BAEF-E772A3B1A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TRANSPOSE Function and Dynamic Array Formulas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7F3BAE-4E33-4EFB-9741-68FE3679A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49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EB0168-1E48-4DBB-8DCE-FC0728851C8A}"/>
              </a:ext>
            </a:extLst>
          </p:cNvPr>
          <p:cNvGrpSpPr/>
          <p:nvPr/>
        </p:nvGrpSpPr>
        <p:grpSpPr>
          <a:xfrm>
            <a:off x="1604949" y="1114084"/>
            <a:ext cx="8982102" cy="5225265"/>
            <a:chOff x="1604949" y="1114084"/>
            <a:chExt cx="8982102" cy="52252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E22CFC9-C26B-4783-910D-8A387008A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4890" y="4512665"/>
              <a:ext cx="8602220" cy="1826684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D18149F-CF87-482C-B8EA-A8FD0DF2125C}"/>
                </a:ext>
              </a:extLst>
            </p:cNvPr>
            <p:cNvGrpSpPr/>
            <p:nvPr/>
          </p:nvGrpSpPr>
          <p:grpSpPr>
            <a:xfrm>
              <a:off x="1604949" y="1114084"/>
              <a:ext cx="8982102" cy="2230449"/>
              <a:chOff x="1390624" y="1114084"/>
              <a:chExt cx="8982102" cy="223044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CFDE66B-6C65-473C-B7FA-BCEDE7FB37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90624" y="1775508"/>
                <a:ext cx="8982102" cy="1569025"/>
              </a:xfrm>
              <a:prstGeom prst="rect">
                <a:avLst/>
              </a:prstGeom>
            </p:spPr>
          </p:pic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1584F52F-4B7D-4D1B-8AF3-AE085CE5828B}"/>
                  </a:ext>
                </a:extLst>
              </p:cNvPr>
              <p:cNvSpPr/>
              <p:nvPr/>
            </p:nvSpPr>
            <p:spPr>
              <a:xfrm>
                <a:off x="5220048" y="1114084"/>
                <a:ext cx="1751903" cy="492221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Select where output array should begin</a:t>
                </a:r>
              </a:p>
            </p:txBody>
          </p:sp>
          <p:sp>
            <p:nvSpPr>
              <p:cNvPr id="9" name="Line 313">
                <a:extLst>
                  <a:ext uri="{FF2B5EF4-FFF2-40B4-BE49-F238E27FC236}">
                    <a16:creationId xmlns:a16="http://schemas.microsoft.com/office/drawing/2014/main" id="{0926A3C9-69F1-41F7-A6DB-05440C703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6070477" y="1803278"/>
                <a:ext cx="39394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AutoShape 309">
              <a:extLst>
                <a:ext uri="{FF2B5EF4-FFF2-40B4-BE49-F238E27FC236}">
                  <a16:creationId xmlns:a16="http://schemas.microsoft.com/office/drawing/2014/main" id="{E568FB96-EAEC-493A-88FB-A21E076120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5818627" y="3623799"/>
              <a:ext cx="554745" cy="609600"/>
            </a:xfrm>
            <a:prstGeom prst="rightArrow">
              <a:avLst>
                <a:gd name="adj1" fmla="val 52602"/>
                <a:gd name="adj2" fmla="val 59572"/>
              </a:avLst>
            </a:prstGeom>
            <a:solidFill>
              <a:srgbClr val="009DDC"/>
            </a:solidFill>
            <a:ln w="9525">
              <a:noFill/>
              <a:miter lim="800000"/>
              <a:headEnd/>
              <a:tailEnd/>
            </a:ln>
            <a:effectLst>
              <a:outerShdw blurRad="38100" dist="25400" dir="2700000" sx="99000" sy="99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4674C818-167A-4CF1-BA03-35F992DE38DA}"/>
                </a:ext>
              </a:extLst>
            </p:cNvPr>
            <p:cNvSpPr/>
            <p:nvPr/>
          </p:nvSpPr>
          <p:spPr>
            <a:xfrm>
              <a:off x="7396523" y="4020444"/>
              <a:ext cx="1751903" cy="492221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Output array spills into neighboring cells</a:t>
              </a:r>
            </a:p>
          </p:txBody>
        </p:sp>
        <p:sp>
          <p:nvSpPr>
            <p:cNvPr id="13" name="Line 313">
              <a:extLst>
                <a:ext uri="{FF2B5EF4-FFF2-40B4-BE49-F238E27FC236}">
                  <a16:creationId xmlns:a16="http://schemas.microsoft.com/office/drawing/2014/main" id="{30DFC59B-E4DD-4A95-A041-A94C944BF51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7866558" y="4951909"/>
              <a:ext cx="8784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8184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933C1-15CD-4C60-9621-6836FE02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 and the Name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AA6117-0AD7-4668-83E3-4D2D37C0A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89B2F6AA-7D79-481C-BB88-3A0AFFA03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522" y="1799979"/>
            <a:ext cx="6134956" cy="35247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343119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DCDED5-2F07-4DF1-BC5A-937A3D9A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7B756-B212-4349-91E0-578D8B27EF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Lookup Functions</a:t>
            </a:r>
          </a:p>
        </p:txBody>
      </p:sp>
    </p:spTree>
    <p:extLst>
      <p:ext uri="{BB962C8B-B14F-4D97-AF65-F5344CB8AC3E}">
        <p14:creationId xmlns:p14="http://schemas.microsoft.com/office/powerpoint/2010/main" val="33394090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think using defined names will benefit you as you create future workbooks?</a:t>
            </a:r>
          </a:p>
          <a:p>
            <a:r>
              <a:rPr lang="en-US" dirty="0"/>
              <a:t>How do you plan to use lookup functions in your workbooks?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4CCEF-5A9D-45ED-91DA-E8776827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Create from Selection Command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0EE5C7-A44C-4E16-9C2D-465674F9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5CB7624-570E-4FBD-A537-D29F23FC5D93}"/>
              </a:ext>
            </a:extLst>
          </p:cNvPr>
          <p:cNvGrpSpPr/>
          <p:nvPr/>
        </p:nvGrpSpPr>
        <p:grpSpPr>
          <a:xfrm>
            <a:off x="2268215" y="1676454"/>
            <a:ext cx="7655570" cy="3829588"/>
            <a:chOff x="744215" y="1392714"/>
            <a:chExt cx="7655570" cy="38295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A18EED-3FB6-4DD6-A481-2DDDD542D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744215" y="2210019"/>
              <a:ext cx="7655570" cy="301228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Line 316">
              <a:extLst>
                <a:ext uri="{FF2B5EF4-FFF2-40B4-BE49-F238E27FC236}">
                  <a16:creationId xmlns:a16="http://schemas.microsoft.com/office/drawing/2014/main" id="{8B84F4FF-AFF4-4F60-A58B-B61264C40F4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2781486" y="2059281"/>
              <a:ext cx="1070548" cy="6518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316">
              <a:extLst>
                <a:ext uri="{FF2B5EF4-FFF2-40B4-BE49-F238E27FC236}">
                  <a16:creationId xmlns:a16="http://schemas.microsoft.com/office/drawing/2014/main" id="{F677F6DF-280D-4C81-8310-11C238B3339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669163" y="1598775"/>
              <a:ext cx="1070548" cy="15728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8">
              <a:extLst>
                <a:ext uri="{FF2B5EF4-FFF2-40B4-BE49-F238E27FC236}">
                  <a16:creationId xmlns:a16="http://schemas.microsoft.com/office/drawing/2014/main" id="{438B2FFD-1BB1-4903-BDA5-EE49081C845A}"/>
                </a:ext>
              </a:extLst>
            </p:cNvPr>
            <p:cNvSpPr/>
            <p:nvPr/>
          </p:nvSpPr>
          <p:spPr>
            <a:xfrm rot="10800000" flipV="1">
              <a:off x="1828800" y="1392714"/>
              <a:ext cx="23241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Column and row labels become range names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CD9BE3-875D-4998-AD7F-4F338ECBF72E}"/>
                </a:ext>
              </a:extLst>
            </p:cNvPr>
            <p:cNvSpPr/>
            <p:nvPr/>
          </p:nvSpPr>
          <p:spPr>
            <a:xfrm>
              <a:off x="5619750" y="3248025"/>
              <a:ext cx="1905000" cy="70686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3000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D6B91-B49E-4303-A5DB-60CF4C57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03D1D-5B9A-4C77-84E7-08B67F16E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Analyzing Data with Formulas</a:t>
            </a:r>
          </a:p>
        </p:txBody>
      </p:sp>
    </p:spTree>
    <p:extLst>
      <p:ext uri="{BB962C8B-B14F-4D97-AF65-F5344CB8AC3E}">
        <p14:creationId xmlns:p14="http://schemas.microsoft.com/office/powerpoint/2010/main" val="3963781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FDF66-AF0E-41EF-9D22-74FE2D189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Data with Functions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2DD39-1691-40C5-BB39-80F73CBF2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83D10-DD50-4CA3-986B-9E4AA317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8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00D48A-22C7-4880-A505-C54295300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Categories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A7251-A0E4-44DC-98C0-F93AB651F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3CF1B9E-F5C6-4DCE-AF58-D04E1E39E6BC}"/>
              </a:ext>
            </a:extLst>
          </p:cNvPr>
          <p:cNvGrpSpPr/>
          <p:nvPr/>
        </p:nvGrpSpPr>
        <p:grpSpPr>
          <a:xfrm>
            <a:off x="2925073" y="1269729"/>
            <a:ext cx="6341855" cy="4654604"/>
            <a:chOff x="2925073" y="1269729"/>
            <a:chExt cx="6341855" cy="4654604"/>
          </a:xfrm>
        </p:grpSpPr>
        <p:sp>
          <p:nvSpPr>
            <p:cNvPr id="12" name="Rounded Rectangle 13">
              <a:extLst>
                <a:ext uri="{FF2B5EF4-FFF2-40B4-BE49-F238E27FC236}">
                  <a16:creationId xmlns:a16="http://schemas.microsoft.com/office/drawing/2014/main" id="{D3E5C02B-79CD-4346-A929-9C6036565C46}"/>
                </a:ext>
              </a:extLst>
            </p:cNvPr>
            <p:cNvSpPr/>
            <p:nvPr/>
          </p:nvSpPr>
          <p:spPr>
            <a:xfrm>
              <a:off x="5219700" y="1269729"/>
              <a:ext cx="1752600" cy="43957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Function Library on the Formulas tab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263F00A-17C4-4BA0-9590-F22294BEA4DD}"/>
                </a:ext>
              </a:extLst>
            </p:cNvPr>
            <p:cNvGrpSpPr/>
            <p:nvPr/>
          </p:nvGrpSpPr>
          <p:grpSpPr>
            <a:xfrm>
              <a:off x="2925073" y="1895178"/>
              <a:ext cx="6341855" cy="4029155"/>
              <a:chOff x="2752258" y="1895178"/>
              <a:chExt cx="6341855" cy="4029155"/>
            </a:xfrm>
          </p:grpSpPr>
          <p:pic>
            <p:nvPicPr>
              <p:cNvPr id="14" name="Picture 13" descr="Graphical user interface, application, table, Excel&#10;&#10;Description automatically generated">
                <a:extLst>
                  <a:ext uri="{FF2B5EF4-FFF2-40B4-BE49-F238E27FC236}">
                    <a16:creationId xmlns:a16="http://schemas.microsoft.com/office/drawing/2014/main" id="{C52AC6DC-D43D-4E5D-A1C5-09EE0D432D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52259" y="1895178"/>
                <a:ext cx="6341854" cy="402915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F538A0D-7C9B-4863-BFE8-13D0D0CBB4A5}"/>
                  </a:ext>
                </a:extLst>
              </p:cNvPr>
              <p:cNvSpPr/>
              <p:nvPr/>
            </p:nvSpPr>
            <p:spPr>
              <a:xfrm>
                <a:off x="2752258" y="3552746"/>
                <a:ext cx="4143841" cy="2371587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A981A5F-F917-4460-A38B-99E3A0604AE1}"/>
                  </a:ext>
                </a:extLst>
              </p:cNvPr>
              <p:cNvSpPr/>
              <p:nvPr/>
            </p:nvSpPr>
            <p:spPr>
              <a:xfrm>
                <a:off x="2752258" y="1895179"/>
                <a:ext cx="924391" cy="1743372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B26D880-416F-48D8-86BF-8A556FA1FDD5}"/>
                  </a:ext>
                </a:extLst>
              </p:cNvPr>
              <p:cNvSpPr/>
              <p:nvPr/>
            </p:nvSpPr>
            <p:spPr>
              <a:xfrm>
                <a:off x="8800633" y="1895474"/>
                <a:ext cx="293479" cy="3957287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F013FFC-30C2-43FA-802D-ECADDBBD28D8}"/>
                  </a:ext>
                </a:extLst>
              </p:cNvPr>
              <p:cNvSpPr/>
              <p:nvPr/>
            </p:nvSpPr>
            <p:spPr>
              <a:xfrm>
                <a:off x="8653893" y="3981326"/>
                <a:ext cx="293479" cy="1714624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8EE9A4B-B56D-467B-96C3-042CEB161975}"/>
                  </a:ext>
                </a:extLst>
              </p:cNvPr>
              <p:cNvSpPr/>
              <p:nvPr/>
            </p:nvSpPr>
            <p:spPr>
              <a:xfrm>
                <a:off x="6896099" y="5695950"/>
                <a:ext cx="1757793" cy="228383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0895899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2417</TotalTime>
  <Words>1691</Words>
  <Application>Microsoft Office PowerPoint</Application>
  <PresentationFormat>Widescreen</PresentationFormat>
  <Paragraphs>301</Paragraphs>
  <Slides>51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Arial</vt:lpstr>
      <vt:lpstr>Calibri</vt:lpstr>
      <vt:lpstr>LO Choice</vt:lpstr>
      <vt:lpstr>Analyzing Data with Formulas and Functions</vt:lpstr>
      <vt:lpstr>Analyze Data with Formulas and Named Ranges</vt:lpstr>
      <vt:lpstr>Formulas</vt:lpstr>
      <vt:lpstr>Cell and Range Names</vt:lpstr>
      <vt:lpstr>Names and the Name Box</vt:lpstr>
      <vt:lpstr>The Create from Selection Command</vt:lpstr>
      <vt:lpstr>PowerPoint Presentation</vt:lpstr>
      <vt:lpstr>Analyze Data with Functions</vt:lpstr>
      <vt:lpstr>Function Categories</vt:lpstr>
      <vt:lpstr>Excel Function Reference</vt:lpstr>
      <vt:lpstr>Comparison Operators</vt:lpstr>
      <vt:lpstr>Function Syntax</vt:lpstr>
      <vt:lpstr>Criteria Argument Syntax</vt:lpstr>
      <vt:lpstr>Automatic Workbook Calculation</vt:lpstr>
      <vt:lpstr>Logical Functions</vt:lpstr>
      <vt:lpstr>Logical Values</vt:lpstr>
      <vt:lpstr>The IF Function (Slide 1 of 4)</vt:lpstr>
      <vt:lpstr>The IF Function (Slide 2 of 4)</vt:lpstr>
      <vt:lpstr>The IF Function (Slide 3 of 4)</vt:lpstr>
      <vt:lpstr>The IF Function (Slide 4 of 4)</vt:lpstr>
      <vt:lpstr>The AND Function</vt:lpstr>
      <vt:lpstr>The OR Function</vt:lpstr>
      <vt:lpstr>Nested Functions</vt:lpstr>
      <vt:lpstr>Nested Function Syntax</vt:lpstr>
      <vt:lpstr>Guidelines for Combining Functions</vt:lpstr>
      <vt:lpstr>PowerPoint Presentation</vt:lpstr>
      <vt:lpstr>PowerPoint Presentation</vt:lpstr>
      <vt:lpstr>Implement Data Validation, Forms, and Controls</vt:lpstr>
      <vt:lpstr>Data Validation</vt:lpstr>
      <vt:lpstr>The Data Validation Dialog Box</vt:lpstr>
      <vt:lpstr>Formula Validation Rules</vt:lpstr>
      <vt:lpstr>The Input Message Tab</vt:lpstr>
      <vt:lpstr>The Error Alert Tab</vt:lpstr>
      <vt:lpstr>PowerPoint Presentation</vt:lpstr>
      <vt:lpstr>Forms</vt:lpstr>
      <vt:lpstr>Form Controls</vt:lpstr>
      <vt:lpstr>PowerPoint Presentation</vt:lpstr>
      <vt:lpstr>Create Conditional Visualizations with Lookup Functions</vt:lpstr>
      <vt:lpstr>Lookup Functions</vt:lpstr>
      <vt:lpstr>The LOOKUP Function Arguments</vt:lpstr>
      <vt:lpstr>Vector LOOKUP</vt:lpstr>
      <vt:lpstr>Array LOOKUP</vt:lpstr>
      <vt:lpstr>The XLOOKUP Function</vt:lpstr>
      <vt:lpstr>XLOOKUP—Advanced Applications (Slide 1 of 2)</vt:lpstr>
      <vt:lpstr>XLOOKUP—Advanced Applications (Slide 2 of 2)</vt:lpstr>
      <vt:lpstr>The Importance of the Match Mode Argument</vt:lpstr>
      <vt:lpstr>The INDEX Function</vt:lpstr>
      <vt:lpstr>The MATCH Function</vt:lpstr>
      <vt:lpstr>The TRANSPOSE Function and Dynamic Array Formulas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48</cp:revision>
  <dcterms:created xsi:type="dcterms:W3CDTF">2022-03-04T13:10:09Z</dcterms:created>
  <dcterms:modified xsi:type="dcterms:W3CDTF">2022-04-28T14:44:16Z</dcterms:modified>
</cp:coreProperties>
</file>