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4"/>
  </p:notesMasterIdLst>
  <p:handoutMasterIdLst>
    <p:handoutMasterId r:id="rId35"/>
  </p:handoutMasterIdLst>
  <p:sldIdLst>
    <p:sldId id="268" r:id="rId2"/>
    <p:sldId id="298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299" r:id="rId12"/>
    <p:sldId id="309" r:id="rId13"/>
    <p:sldId id="328" r:id="rId14"/>
    <p:sldId id="311" r:id="rId15"/>
    <p:sldId id="312" r:id="rId16"/>
    <p:sldId id="313" r:id="rId17"/>
    <p:sldId id="314" r:id="rId18"/>
    <p:sldId id="315" r:id="rId19"/>
    <p:sldId id="316" r:id="rId20"/>
    <p:sldId id="300" r:id="rId21"/>
    <p:sldId id="317" r:id="rId22"/>
    <p:sldId id="318" r:id="rId23"/>
    <p:sldId id="329" r:id="rId24"/>
    <p:sldId id="320" r:id="rId25"/>
    <p:sldId id="321" r:id="rId26"/>
    <p:sldId id="331" r:id="rId27"/>
    <p:sldId id="330" r:id="rId28"/>
    <p:sldId id="332" r:id="rId29"/>
    <p:sldId id="325" r:id="rId30"/>
    <p:sldId id="326" r:id="rId31"/>
    <p:sldId id="327" r:id="rId32"/>
    <p:sldId id="26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6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Visualize Data with Charts</a:t>
            </a:r>
          </a:p>
          <a:p>
            <a:r>
              <a:rPr lang="en-US" dirty="0"/>
              <a:t>Modify and Format Charts</a:t>
            </a:r>
          </a:p>
          <a:p>
            <a:r>
              <a:rPr lang="en-US" dirty="0"/>
              <a:t>Apply Best Practices in Chart Design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Data with Excel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87AEB6-0758-4917-BFAB-185E3E45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4D1BC-313A-4D4C-AE21-EB3CAC8B07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Charts</a:t>
            </a:r>
          </a:p>
        </p:txBody>
      </p:sp>
    </p:spTree>
    <p:extLst>
      <p:ext uri="{BB962C8B-B14F-4D97-AF65-F5344CB8AC3E}">
        <p14:creationId xmlns:p14="http://schemas.microsoft.com/office/powerpoint/2010/main" val="122663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A051E-C8FE-49E9-8C33-6C51740B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 and Format Charts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49400-DAE3-4192-BD92-A99DA2A18D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30189-6ADB-4F33-AFD0-3E7027FE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20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528845-5661-4A15-B73F-A2D23324E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Modifications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C77D3-5B82-4B05-A566-AFDDB30E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AEFE2F-8E2D-49E1-A034-CCFE394CE884}"/>
              </a:ext>
            </a:extLst>
          </p:cNvPr>
          <p:cNvGrpSpPr/>
          <p:nvPr/>
        </p:nvGrpSpPr>
        <p:grpSpPr>
          <a:xfrm>
            <a:off x="1427627" y="1070090"/>
            <a:ext cx="9336746" cy="5312470"/>
            <a:chOff x="1077265" y="1070090"/>
            <a:chExt cx="9336746" cy="5312470"/>
          </a:xfrm>
        </p:grpSpPr>
        <p:sp>
          <p:nvSpPr>
            <p:cNvPr id="7" name="Rounded Rectangle 5">
              <a:extLst>
                <a:ext uri="{FF2B5EF4-FFF2-40B4-BE49-F238E27FC236}">
                  <a16:creationId xmlns:a16="http://schemas.microsoft.com/office/drawing/2014/main" id="{AF3A629B-AD05-41A3-86F4-481FB6E04749}"/>
                </a:ext>
              </a:extLst>
            </p:cNvPr>
            <p:cNvSpPr/>
            <p:nvPr/>
          </p:nvSpPr>
          <p:spPr>
            <a:xfrm>
              <a:off x="2590727" y="1070090"/>
              <a:ext cx="13716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Original chart</a:t>
              </a:r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93350090-4C66-4F30-A3A6-FF4F14BBD620}"/>
                </a:ext>
              </a:extLst>
            </p:cNvPr>
            <p:cNvSpPr/>
            <p:nvPr/>
          </p:nvSpPr>
          <p:spPr>
            <a:xfrm>
              <a:off x="7493589" y="3190352"/>
              <a:ext cx="13716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Modified chart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A00DDB7-D266-43A0-B0A2-225A7A8BA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077265" y="1498726"/>
              <a:ext cx="4428185" cy="28241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A4DD26C-12F3-4354-93F1-DCC4AA447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944767" y="3682889"/>
              <a:ext cx="4469244" cy="26996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3056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F85A2-457B-4D4F-99F7-7F0ECF92A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Elements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096A7C-3B2A-445B-A45A-2DD3CBBD0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3AD9D00-B54A-4B5A-8E46-ABB845A3B31E}"/>
              </a:ext>
            </a:extLst>
          </p:cNvPr>
          <p:cNvGrpSpPr/>
          <p:nvPr/>
        </p:nvGrpSpPr>
        <p:grpSpPr>
          <a:xfrm>
            <a:off x="1972706" y="1379695"/>
            <a:ext cx="8625564" cy="5213573"/>
            <a:chOff x="1972706" y="1379695"/>
            <a:chExt cx="8625564" cy="52135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AA5E16F-9B47-4C62-8176-8D1245369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6050" y="1379695"/>
              <a:ext cx="6819900" cy="4859179"/>
            </a:xfrm>
            <a:prstGeom prst="rect">
              <a:avLst/>
            </a:prstGeom>
          </p:spPr>
        </p:pic>
        <p:sp>
          <p:nvSpPr>
            <p:cNvPr id="22" name="Rounded Rectangle 6">
              <a:extLst>
                <a:ext uri="{FF2B5EF4-FFF2-40B4-BE49-F238E27FC236}">
                  <a16:creationId xmlns:a16="http://schemas.microsoft.com/office/drawing/2014/main" id="{8AB204B6-4737-4459-B792-54D24B3F9EF4}"/>
                </a:ext>
              </a:extLst>
            </p:cNvPr>
            <p:cNvSpPr/>
            <p:nvPr/>
          </p:nvSpPr>
          <p:spPr>
            <a:xfrm>
              <a:off x="5595940" y="6318948"/>
              <a:ext cx="1066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Legend</a:t>
              </a:r>
            </a:p>
          </p:txBody>
        </p:sp>
        <p:sp>
          <p:nvSpPr>
            <p:cNvPr id="23" name="Rounded Rectangle 7">
              <a:extLst>
                <a:ext uri="{FF2B5EF4-FFF2-40B4-BE49-F238E27FC236}">
                  <a16:creationId xmlns:a16="http://schemas.microsoft.com/office/drawing/2014/main" id="{82B4FB77-286D-411F-B5CE-D17791C65A07}"/>
                </a:ext>
              </a:extLst>
            </p:cNvPr>
            <p:cNvSpPr/>
            <p:nvPr/>
          </p:nvSpPr>
          <p:spPr>
            <a:xfrm>
              <a:off x="9531470" y="4691798"/>
              <a:ext cx="1066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Data table</a:t>
              </a:r>
            </a:p>
          </p:txBody>
        </p:sp>
        <p:sp>
          <p:nvSpPr>
            <p:cNvPr id="24" name="Line 315">
              <a:extLst>
                <a:ext uri="{FF2B5EF4-FFF2-40B4-BE49-F238E27FC236}">
                  <a16:creationId xmlns:a16="http://schemas.microsoft.com/office/drawing/2014/main" id="{137AA137-64C0-4E8C-9D24-401F2E93B0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19975" y="5661573"/>
              <a:ext cx="30950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AutoShape 303">
              <a:extLst>
                <a:ext uri="{FF2B5EF4-FFF2-40B4-BE49-F238E27FC236}">
                  <a16:creationId xmlns:a16="http://schemas.microsoft.com/office/drawing/2014/main" id="{279F71E8-9969-4BE9-A8C0-8EAEFFA226C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6026467" y="5003529"/>
              <a:ext cx="205746" cy="239077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315">
              <a:extLst>
                <a:ext uri="{FF2B5EF4-FFF2-40B4-BE49-F238E27FC236}">
                  <a16:creationId xmlns:a16="http://schemas.microsoft.com/office/drawing/2014/main" id="{5FC8AC8A-65A8-474F-9B2C-1B0B488279F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080574" y="4768677"/>
              <a:ext cx="18354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ounded Rectangle 11">
              <a:extLst>
                <a:ext uri="{FF2B5EF4-FFF2-40B4-BE49-F238E27FC236}">
                  <a16:creationId xmlns:a16="http://schemas.microsoft.com/office/drawing/2014/main" id="{859CF80D-F517-43A9-BE6F-6D61F2F890D6}"/>
                </a:ext>
              </a:extLst>
            </p:cNvPr>
            <p:cNvSpPr/>
            <p:nvPr/>
          </p:nvSpPr>
          <p:spPr>
            <a:xfrm>
              <a:off x="1972706" y="5551168"/>
              <a:ext cx="1066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Axis labels</a:t>
              </a:r>
            </a:p>
          </p:txBody>
        </p:sp>
        <p:sp>
          <p:nvSpPr>
            <p:cNvPr id="28" name="AutoShape 303">
              <a:extLst>
                <a:ext uri="{FF2B5EF4-FFF2-40B4-BE49-F238E27FC236}">
                  <a16:creationId xmlns:a16="http://schemas.microsoft.com/office/drawing/2014/main" id="{723FEC53-1E9D-4CCD-93A9-4D05A01A8062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9353553" y="4189513"/>
              <a:ext cx="177918" cy="1288792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5F6FE8FF-D986-471E-B6EA-09906D50618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121294" y="325579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ounded Rectangle 14">
              <a:extLst>
                <a:ext uri="{FF2B5EF4-FFF2-40B4-BE49-F238E27FC236}">
                  <a16:creationId xmlns:a16="http://schemas.microsoft.com/office/drawing/2014/main" id="{324FD834-351E-4268-A6F3-72696EE2F3C4}"/>
                </a:ext>
              </a:extLst>
            </p:cNvPr>
            <p:cNvSpPr/>
            <p:nvPr/>
          </p:nvSpPr>
          <p:spPr>
            <a:xfrm>
              <a:off x="9502895" y="3131314"/>
              <a:ext cx="1066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Data series</a:t>
              </a:r>
            </a:p>
          </p:txBody>
        </p:sp>
        <p:sp>
          <p:nvSpPr>
            <p:cNvPr id="31" name="Line 313">
              <a:extLst>
                <a:ext uri="{FF2B5EF4-FFF2-40B4-BE49-F238E27FC236}">
                  <a16:creationId xmlns:a16="http://schemas.microsoft.com/office/drawing/2014/main" id="{F068D948-45E1-4037-8605-03E4598FCED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831204" y="231696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Rounded Rectangle 16">
              <a:extLst>
                <a:ext uri="{FF2B5EF4-FFF2-40B4-BE49-F238E27FC236}">
                  <a16:creationId xmlns:a16="http://schemas.microsoft.com/office/drawing/2014/main" id="{F39273A0-844C-43A2-9982-F58CF5A0891A}"/>
                </a:ext>
              </a:extLst>
            </p:cNvPr>
            <p:cNvSpPr/>
            <p:nvPr/>
          </p:nvSpPr>
          <p:spPr>
            <a:xfrm>
              <a:off x="7652463" y="1930562"/>
              <a:ext cx="855956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Gridlines</a:t>
              </a:r>
            </a:p>
          </p:txBody>
        </p:sp>
        <p:sp>
          <p:nvSpPr>
            <p:cNvPr id="33" name="Line 313">
              <a:extLst>
                <a:ext uri="{FF2B5EF4-FFF2-40B4-BE49-F238E27FC236}">
                  <a16:creationId xmlns:a16="http://schemas.microsoft.com/office/drawing/2014/main" id="{0213F373-DF52-4F2E-9FF7-8F58866F871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4122416" y="170173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ounded Rectangle 18">
              <a:extLst>
                <a:ext uri="{FF2B5EF4-FFF2-40B4-BE49-F238E27FC236}">
                  <a16:creationId xmlns:a16="http://schemas.microsoft.com/office/drawing/2014/main" id="{D4B5881F-379A-49A4-B32B-53609B9F47B1}"/>
                </a:ext>
              </a:extLst>
            </p:cNvPr>
            <p:cNvSpPr/>
            <p:nvPr/>
          </p:nvSpPr>
          <p:spPr>
            <a:xfrm>
              <a:off x="3698124" y="1564577"/>
              <a:ext cx="609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05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C6205-4236-4151-8729-DE9CD882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Chart Design Contextual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EE89A3-8536-40C0-938C-19B25BE6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255B27-5EF9-474F-8193-FFC82CC61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2741256"/>
            <a:ext cx="11620500" cy="137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011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987DB-34FF-4ABD-8ACB-0BB8663B4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Format Contextual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4974DD-750D-4E39-941C-C843FFADD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07E331-BD2C-4980-A33E-46A6217BC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2755913"/>
            <a:ext cx="11372850" cy="134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949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5BB2-36BB-41C2-935D-4A42F5C35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Format Task Pane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B74E2-B323-4FC3-A019-9DE787B6F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B99932-22DC-4464-8C32-92551ED2389B}"/>
              </a:ext>
            </a:extLst>
          </p:cNvPr>
          <p:cNvGrpSpPr/>
          <p:nvPr/>
        </p:nvGrpSpPr>
        <p:grpSpPr>
          <a:xfrm>
            <a:off x="3159249" y="1274661"/>
            <a:ext cx="5835402" cy="4774357"/>
            <a:chOff x="1515195" y="1463870"/>
            <a:chExt cx="5835402" cy="477435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9F7A8B6-E8FB-4DCD-85AC-9C0F8C078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986290" y="2124307"/>
              <a:ext cx="3129204" cy="4113920"/>
            </a:xfrm>
            <a:prstGeom prst="rect">
              <a:avLst/>
            </a:prstGeom>
          </p:spPr>
        </p:pic>
        <p:sp>
          <p:nvSpPr>
            <p:cNvPr id="6" name="Line 315">
              <a:extLst>
                <a:ext uri="{FF2B5EF4-FFF2-40B4-BE49-F238E27FC236}">
                  <a16:creationId xmlns:a16="http://schemas.microsoft.com/office/drawing/2014/main" id="{446EF762-D6D3-4659-99C6-FAA26BBD8A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3202" y="269607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AutoShape 303">
              <a:extLst>
                <a:ext uri="{FF2B5EF4-FFF2-40B4-BE49-F238E27FC236}">
                  <a16:creationId xmlns:a16="http://schemas.microsoft.com/office/drawing/2014/main" id="{2A62AFBC-42B5-4189-873C-30CC5EE05C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46774" y="3509065"/>
              <a:ext cx="174625" cy="256032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62EA1F97-C861-4F99-B47B-AAF3F99BE20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332162" y="200153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3993982C-6495-4179-B377-B785E756AF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179712" y="200699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FA04762E-7324-4B43-9D79-F83FD85874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200650" y="270164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BFC70C00-E3F4-4331-B619-8D7D4C3BF0F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886200" y="4731919"/>
              <a:ext cx="1795402" cy="12396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BFE1DD42-442F-49EA-8A86-3B14B7773FD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716730" y="3601391"/>
              <a:ext cx="1964871" cy="1130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0F955AE6-DA19-432D-9CE9-023CD9EF11E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256059" y="309899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5">
              <a:extLst>
                <a:ext uri="{FF2B5EF4-FFF2-40B4-BE49-F238E27FC236}">
                  <a16:creationId xmlns:a16="http://schemas.microsoft.com/office/drawing/2014/main" id="{E92BC079-4800-4036-AC92-FDFD71C57E83}"/>
                </a:ext>
              </a:extLst>
            </p:cNvPr>
            <p:cNvSpPr/>
            <p:nvPr/>
          </p:nvSpPr>
          <p:spPr>
            <a:xfrm>
              <a:off x="5624452" y="2547012"/>
              <a:ext cx="1371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High-level tabs</a:t>
              </a:r>
            </a:p>
          </p:txBody>
        </p:sp>
        <p:sp>
          <p:nvSpPr>
            <p:cNvPr id="15" name="Rounded Rectangle 16">
              <a:extLst>
                <a:ext uri="{FF2B5EF4-FFF2-40B4-BE49-F238E27FC236}">
                  <a16:creationId xmlns:a16="http://schemas.microsoft.com/office/drawing/2014/main" id="{1494C965-5BDC-435D-A2F3-224B63834A1D}"/>
                </a:ext>
              </a:extLst>
            </p:cNvPr>
            <p:cNvSpPr/>
            <p:nvPr/>
          </p:nvSpPr>
          <p:spPr>
            <a:xfrm>
              <a:off x="4660078" y="2954569"/>
              <a:ext cx="1371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Low-level tabs</a:t>
              </a:r>
            </a:p>
          </p:txBody>
        </p:sp>
        <p:sp>
          <p:nvSpPr>
            <p:cNvPr id="16" name="Rounded Rectangle 17">
              <a:extLst>
                <a:ext uri="{FF2B5EF4-FFF2-40B4-BE49-F238E27FC236}">
                  <a16:creationId xmlns:a16="http://schemas.microsoft.com/office/drawing/2014/main" id="{B0D58785-71B3-4D69-BE17-DA24355588C6}"/>
                </a:ext>
              </a:extLst>
            </p:cNvPr>
            <p:cNvSpPr/>
            <p:nvPr/>
          </p:nvSpPr>
          <p:spPr>
            <a:xfrm>
              <a:off x="5681601" y="4594755"/>
              <a:ext cx="1668996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Command sections</a:t>
              </a:r>
            </a:p>
          </p:txBody>
        </p:sp>
        <p:sp>
          <p:nvSpPr>
            <p:cNvPr id="17" name="Rounded Rectangle 18">
              <a:extLst>
                <a:ext uri="{FF2B5EF4-FFF2-40B4-BE49-F238E27FC236}">
                  <a16:creationId xmlns:a16="http://schemas.microsoft.com/office/drawing/2014/main" id="{14B5FA5B-2A21-4829-9BEA-2AC7F469CA3B}"/>
                </a:ext>
              </a:extLst>
            </p:cNvPr>
            <p:cNvSpPr/>
            <p:nvPr/>
          </p:nvSpPr>
          <p:spPr>
            <a:xfrm>
              <a:off x="1515195" y="2487204"/>
              <a:ext cx="1214024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Options drop-down arrow</a:t>
              </a:r>
            </a:p>
          </p:txBody>
        </p:sp>
        <p:sp>
          <p:nvSpPr>
            <p:cNvPr id="18" name="Rounded Rectangle 19">
              <a:extLst>
                <a:ext uri="{FF2B5EF4-FFF2-40B4-BE49-F238E27FC236}">
                  <a16:creationId xmlns:a16="http://schemas.microsoft.com/office/drawing/2014/main" id="{0C8EC0A2-7EF4-4A16-88AB-F36F1A1B2ECE}"/>
                </a:ext>
              </a:extLst>
            </p:cNvPr>
            <p:cNvSpPr/>
            <p:nvPr/>
          </p:nvSpPr>
          <p:spPr>
            <a:xfrm>
              <a:off x="1793664" y="4637771"/>
              <a:ext cx="11430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Commands</a:t>
              </a:r>
            </a:p>
          </p:txBody>
        </p:sp>
        <p:sp>
          <p:nvSpPr>
            <p:cNvPr id="19" name="Rounded Rectangle 20">
              <a:extLst>
                <a:ext uri="{FF2B5EF4-FFF2-40B4-BE49-F238E27FC236}">
                  <a16:creationId xmlns:a16="http://schemas.microsoft.com/office/drawing/2014/main" id="{077C2EBE-4612-4B90-91FE-B4E64F35909F}"/>
                </a:ext>
              </a:extLst>
            </p:cNvPr>
            <p:cNvSpPr/>
            <p:nvPr/>
          </p:nvSpPr>
          <p:spPr>
            <a:xfrm>
              <a:off x="2884459" y="1463870"/>
              <a:ext cx="15240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Title changes based on selection</a:t>
              </a:r>
            </a:p>
          </p:txBody>
        </p:sp>
        <p:sp>
          <p:nvSpPr>
            <p:cNvPr id="20" name="Rounded Rectangle 21">
              <a:extLst>
                <a:ext uri="{FF2B5EF4-FFF2-40B4-BE49-F238E27FC236}">
                  <a16:creationId xmlns:a16="http://schemas.microsoft.com/office/drawing/2014/main" id="{EAF4C6E3-42CC-4119-A267-0F0D1327C546}"/>
                </a:ext>
              </a:extLst>
            </p:cNvPr>
            <p:cNvSpPr/>
            <p:nvPr/>
          </p:nvSpPr>
          <p:spPr>
            <a:xfrm>
              <a:off x="4666949" y="1501970"/>
              <a:ext cx="15240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Task Pane Options drop-down arrow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7374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A1A39-640E-4FC4-99E8-8604C9849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Tools Buttons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A3A669-0FF7-4D28-969E-193E4A8AD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F5F458-2F64-40E8-B8D9-F790E9F27629}"/>
              </a:ext>
            </a:extLst>
          </p:cNvPr>
          <p:cNvGrpSpPr/>
          <p:nvPr/>
        </p:nvGrpSpPr>
        <p:grpSpPr>
          <a:xfrm>
            <a:off x="4070903" y="2415821"/>
            <a:ext cx="4945544" cy="2254957"/>
            <a:chOff x="1836256" y="2222416"/>
            <a:chExt cx="4945544" cy="2254957"/>
          </a:xfrm>
        </p:grpSpPr>
        <p:sp>
          <p:nvSpPr>
            <p:cNvPr id="5" name="Rounded Rectangle 23">
              <a:extLst>
                <a:ext uri="{FF2B5EF4-FFF2-40B4-BE49-F238E27FC236}">
                  <a16:creationId xmlns:a16="http://schemas.microsoft.com/office/drawing/2014/main" id="{A906271C-32B0-4802-99AA-77FA32DB5837}"/>
                </a:ext>
              </a:extLst>
            </p:cNvPr>
            <p:cNvSpPr/>
            <p:nvPr/>
          </p:nvSpPr>
          <p:spPr>
            <a:xfrm>
              <a:off x="4915584" y="2361359"/>
              <a:ext cx="1866216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Chart Elements button</a:t>
              </a:r>
            </a:p>
          </p:txBody>
        </p:sp>
        <p:sp>
          <p:nvSpPr>
            <p:cNvPr id="6" name="Rounded Rectangle 24">
              <a:extLst>
                <a:ext uri="{FF2B5EF4-FFF2-40B4-BE49-F238E27FC236}">
                  <a16:creationId xmlns:a16="http://schemas.microsoft.com/office/drawing/2014/main" id="{12F1295C-9C55-41D2-B3BD-4D37E87486F4}"/>
                </a:ext>
              </a:extLst>
            </p:cNvPr>
            <p:cNvSpPr/>
            <p:nvPr/>
          </p:nvSpPr>
          <p:spPr>
            <a:xfrm>
              <a:off x="4915584" y="2897704"/>
              <a:ext cx="1866216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Chart Styles button</a:t>
              </a:r>
            </a:p>
          </p:txBody>
        </p:sp>
        <p:sp>
          <p:nvSpPr>
            <p:cNvPr id="7" name="Rounded Rectangle 25">
              <a:extLst>
                <a:ext uri="{FF2B5EF4-FFF2-40B4-BE49-F238E27FC236}">
                  <a16:creationId xmlns:a16="http://schemas.microsoft.com/office/drawing/2014/main" id="{6E8E93FC-E3F6-4891-A868-D70B1171CE3B}"/>
                </a:ext>
              </a:extLst>
            </p:cNvPr>
            <p:cNvSpPr/>
            <p:nvPr/>
          </p:nvSpPr>
          <p:spPr>
            <a:xfrm>
              <a:off x="4915584" y="3411245"/>
              <a:ext cx="1866216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Chart Filters button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879EA0-9F0E-4F02-AB2F-A49BB1B66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836256" y="2222416"/>
              <a:ext cx="2735744" cy="2254957"/>
            </a:xfrm>
            <a:prstGeom prst="rect">
              <a:avLst/>
            </a:prstGeom>
          </p:spPr>
        </p:pic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56ABCC67-4816-47B4-A868-AD15B42613A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419600" y="25146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19929C07-831C-4DEC-B051-310150E09DE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419600" y="30480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981B5B62-D976-4540-BE40-FBA08A9AC0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419600" y="35814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70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6DD12-9175-4212-95BD-A4D768731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Select Data Source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91A44-8DF9-46B9-9BD8-F1E040C2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6C52685-1462-4A91-B30F-9C83EB29D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382" y="1765996"/>
            <a:ext cx="6787237" cy="385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27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4AAC8-0E68-433B-AD5B-C7189745F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566BC-3644-4A41-9DEB-D17FFD087B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Modifying and Formatting Charts</a:t>
            </a:r>
          </a:p>
        </p:txBody>
      </p:sp>
    </p:spTree>
    <p:extLst>
      <p:ext uri="{BB962C8B-B14F-4D97-AF65-F5344CB8AC3E}">
        <p14:creationId xmlns:p14="http://schemas.microsoft.com/office/powerpoint/2010/main" val="1486147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Data with Charts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A2F8D-295B-4FD3-A6DE-CDF972B6B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 Best Practices in Chart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7CA8EF-6052-4307-8498-896B52554A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56408-2055-48FA-B775-EC916470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77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AB773-DE2F-481C-AD5C-904EC83D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97DC31-8C68-4581-8389-35F02DA8C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Goal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896C0D-2D53-4ECE-8806-F744973CF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Explanatory charts:</a:t>
            </a:r>
            <a:r>
              <a:rPr lang="en-US" dirty="0"/>
              <a:t> Present a focused message, and insight extracted from or backed up by the data to make a point.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883880-A557-43AD-A752-8EEF82E1201D}"/>
              </a:ext>
            </a:extLst>
          </p:cNvPr>
          <p:cNvGrpSpPr/>
          <p:nvPr/>
        </p:nvGrpSpPr>
        <p:grpSpPr>
          <a:xfrm>
            <a:off x="1859176" y="2197267"/>
            <a:ext cx="8635573" cy="4187585"/>
            <a:chOff x="1859176" y="2197267"/>
            <a:chExt cx="8635573" cy="418758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73A9BFE-26BF-42E7-8292-EB0ACD274649}"/>
                </a:ext>
              </a:extLst>
            </p:cNvPr>
            <p:cNvGrpSpPr/>
            <p:nvPr/>
          </p:nvGrpSpPr>
          <p:grpSpPr>
            <a:xfrm>
              <a:off x="1859176" y="2606327"/>
              <a:ext cx="8635573" cy="3778525"/>
              <a:chOff x="1870502" y="2606327"/>
              <a:chExt cx="8635573" cy="377852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A221ACE-480D-4C75-BED9-B9D7D4DB7B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1870502" y="2606327"/>
                <a:ext cx="4397404" cy="262905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ECD8736-88C7-4D27-A94C-43CBF83AA7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5679548" y="3484134"/>
                <a:ext cx="4826527" cy="2900718"/>
              </a:xfrm>
              <a:prstGeom prst="rect">
                <a:avLst/>
              </a:prstGeom>
            </p:spPr>
          </p:pic>
        </p:grpSp>
        <p:sp>
          <p:nvSpPr>
            <p:cNvPr id="10" name="Rounded Rectangle 10">
              <a:extLst>
                <a:ext uri="{FF2B5EF4-FFF2-40B4-BE49-F238E27FC236}">
                  <a16:creationId xmlns:a16="http://schemas.microsoft.com/office/drawing/2014/main" id="{AFA16779-2C61-4469-AA85-F73BFEABEDE0}"/>
                </a:ext>
              </a:extLst>
            </p:cNvPr>
            <p:cNvSpPr/>
            <p:nvPr/>
          </p:nvSpPr>
          <p:spPr>
            <a:xfrm>
              <a:off x="7219472" y="2912007"/>
              <a:ext cx="1724025" cy="42671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Chart updated to best practices</a:t>
              </a:r>
            </a:p>
          </p:txBody>
        </p:sp>
        <p:sp>
          <p:nvSpPr>
            <p:cNvPr id="11" name="Rounded Rectangle 11">
              <a:extLst>
                <a:ext uri="{FF2B5EF4-FFF2-40B4-BE49-F238E27FC236}">
                  <a16:creationId xmlns:a16="http://schemas.microsoft.com/office/drawing/2014/main" id="{902090B8-2955-4DA7-A067-2D9C0BCCFF67}"/>
                </a:ext>
              </a:extLst>
            </p:cNvPr>
            <p:cNvSpPr/>
            <p:nvPr/>
          </p:nvSpPr>
          <p:spPr>
            <a:xfrm>
              <a:off x="3195864" y="2197267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Original chart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512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CDCC2D-31E3-46D1-8985-23A93E54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D43CE4-B3FB-4E85-9830-4C453618D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for Designing Explanatory Charts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76EB71C-8B2C-4F1A-AC33-2A9DCF2D52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Determine your audience and the context in which the chart and data will be viewed.</a:t>
            </a:r>
          </a:p>
          <a:p>
            <a:r>
              <a:rPr lang="en-US" dirty="0"/>
              <a:t>Create a story around your key message so it will be both more compelling and more memorable to the audience.</a:t>
            </a:r>
          </a:p>
          <a:p>
            <a:r>
              <a:rPr lang="en-US" dirty="0"/>
              <a:t>Select the right chart to show the message you're presenting.</a:t>
            </a:r>
          </a:p>
          <a:p>
            <a:r>
              <a:rPr lang="en-US" dirty="0"/>
              <a:t>Have the chart title outline the main point of the chart.</a:t>
            </a:r>
          </a:p>
          <a:p>
            <a:r>
              <a:rPr lang="en-US" dirty="0"/>
              <a:t>Design the chart so that your audience can easily process the message.</a:t>
            </a:r>
          </a:p>
          <a:p>
            <a:r>
              <a:rPr lang="en-US" dirty="0"/>
              <a:t>Focus attention on the areas of the chart that showcase the key message.</a:t>
            </a:r>
          </a:p>
          <a:p>
            <a:r>
              <a:rPr lang="en-US" dirty="0"/>
              <a:t>Clean up the chart so extraneous elements don't interfere with the key message.</a:t>
            </a:r>
          </a:p>
        </p:txBody>
      </p:sp>
    </p:spTree>
    <p:extLst>
      <p:ext uri="{BB962C8B-B14F-4D97-AF65-F5344CB8AC3E}">
        <p14:creationId xmlns:p14="http://schemas.microsoft.com/office/powerpoint/2010/main" val="4289958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4E4AC-1398-474F-94E7-F2F15E4F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Storytelling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C653E-5320-4167-9641-CCCE58AE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8902F0-F5A8-4679-B554-328734FE2453}"/>
              </a:ext>
            </a:extLst>
          </p:cNvPr>
          <p:cNvGrpSpPr/>
          <p:nvPr/>
        </p:nvGrpSpPr>
        <p:grpSpPr>
          <a:xfrm>
            <a:off x="1752600" y="1181101"/>
            <a:ext cx="8568929" cy="4829174"/>
            <a:chOff x="1752600" y="1181101"/>
            <a:chExt cx="8568929" cy="482917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7FB8EB9-A630-4E1F-947E-7F618F865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5556" y="1742677"/>
              <a:ext cx="7100888" cy="4267598"/>
            </a:xfrm>
            <a:prstGeom prst="rect">
              <a:avLst/>
            </a:prstGeom>
          </p:spPr>
        </p:pic>
        <p:sp>
          <p:nvSpPr>
            <p:cNvPr id="17" name="Right Arrow 17">
              <a:extLst>
                <a:ext uri="{FF2B5EF4-FFF2-40B4-BE49-F238E27FC236}">
                  <a16:creationId xmlns:a16="http://schemas.microsoft.com/office/drawing/2014/main" id="{1D2F0487-F3A0-4A1D-ACEE-267C3F4F9878}"/>
                </a:ext>
              </a:extLst>
            </p:cNvPr>
            <p:cNvSpPr/>
            <p:nvPr/>
          </p:nvSpPr>
          <p:spPr>
            <a:xfrm>
              <a:off x="2560118" y="1181101"/>
              <a:ext cx="7345882" cy="2486646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  <a:alpha val="35000"/>
              </a:schemeClr>
            </a:solidFill>
            <a:ln w="28575" cap="flat" cmpd="sng" algn="ctr">
              <a:solidFill>
                <a:srgbClr val="01A1D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C8A193CB-B10E-4287-8EF5-5AC8A7C7F6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4369" y="1577295"/>
              <a:ext cx="319088" cy="369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15">
              <a:extLst>
                <a:ext uri="{FF2B5EF4-FFF2-40B4-BE49-F238E27FC236}">
                  <a16:creationId xmlns:a16="http://schemas.microsoft.com/office/drawing/2014/main" id="{84A85E2B-361E-4C72-877F-5769E30759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13526" y="1814010"/>
              <a:ext cx="719222" cy="369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Line 315">
              <a:extLst>
                <a:ext uri="{FF2B5EF4-FFF2-40B4-BE49-F238E27FC236}">
                  <a16:creationId xmlns:a16="http://schemas.microsoft.com/office/drawing/2014/main" id="{3F44BA55-D9EB-4E20-B547-02F447ED6E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341880" y="4978171"/>
              <a:ext cx="383020" cy="2415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ounded Rectangle 18">
              <a:extLst>
                <a:ext uri="{FF2B5EF4-FFF2-40B4-BE49-F238E27FC236}">
                  <a16:creationId xmlns:a16="http://schemas.microsoft.com/office/drawing/2014/main" id="{8E6C6072-2571-4576-B81A-3F0027DC37BB}"/>
                </a:ext>
              </a:extLst>
            </p:cNvPr>
            <p:cNvSpPr/>
            <p:nvPr/>
          </p:nvSpPr>
          <p:spPr>
            <a:xfrm>
              <a:off x="1752600" y="2287105"/>
              <a:ext cx="1320763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Narration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C91881-ECAB-41E4-86CE-B3596EB957F2}"/>
                </a:ext>
              </a:extLst>
            </p:cNvPr>
            <p:cNvSpPr/>
            <p:nvPr/>
          </p:nvSpPr>
          <p:spPr>
            <a:xfrm>
              <a:off x="5686425" y="3114675"/>
              <a:ext cx="2609850" cy="210502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3" name="Rounded Rectangle 14">
              <a:extLst>
                <a:ext uri="{FF2B5EF4-FFF2-40B4-BE49-F238E27FC236}">
                  <a16:creationId xmlns:a16="http://schemas.microsoft.com/office/drawing/2014/main" id="{19B9B59D-F811-443E-B947-568188A7184F}"/>
                </a:ext>
              </a:extLst>
            </p:cNvPr>
            <p:cNvSpPr/>
            <p:nvPr/>
          </p:nvSpPr>
          <p:spPr>
            <a:xfrm>
              <a:off x="8597503" y="5115490"/>
              <a:ext cx="130849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Design</a:t>
              </a:r>
            </a:p>
          </p:txBody>
        </p:sp>
        <p:sp>
          <p:nvSpPr>
            <p:cNvPr id="21" name="Rounded Rectangle 9">
              <a:extLst>
                <a:ext uri="{FF2B5EF4-FFF2-40B4-BE49-F238E27FC236}">
                  <a16:creationId xmlns:a16="http://schemas.microsoft.com/office/drawing/2014/main" id="{D5841540-E11F-4205-9CD8-12A5516897AA}"/>
                </a:ext>
              </a:extLst>
            </p:cNvPr>
            <p:cNvSpPr/>
            <p:nvPr/>
          </p:nvSpPr>
          <p:spPr>
            <a:xfrm>
              <a:off x="9094113" y="1642532"/>
              <a:ext cx="1227416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Annotations</a:t>
              </a:r>
            </a:p>
          </p:txBody>
        </p:sp>
        <p:sp>
          <p:nvSpPr>
            <p:cNvPr id="19" name="Rounded Rectangle 7">
              <a:extLst>
                <a:ext uri="{FF2B5EF4-FFF2-40B4-BE49-F238E27FC236}">
                  <a16:creationId xmlns:a16="http://schemas.microsoft.com/office/drawing/2014/main" id="{06B80DF4-20FB-4FF9-8F09-81FB1BCED6B2}"/>
                </a:ext>
              </a:extLst>
            </p:cNvPr>
            <p:cNvSpPr/>
            <p:nvPr/>
          </p:nvSpPr>
          <p:spPr>
            <a:xfrm>
              <a:off x="2390775" y="1325455"/>
              <a:ext cx="122495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Headline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0780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48D8CA-EE8A-4914-97B1-DADC6C21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46DF10-E5B0-4DF5-97DD-8836C0666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 and Context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F4EEAA-528E-4065-89D9-7D63D822A1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Understand the audience that will consume the data on the chart.</a:t>
            </a:r>
          </a:p>
          <a:p>
            <a:pPr lvl="1"/>
            <a:r>
              <a:rPr lang="en-US" dirty="0"/>
              <a:t>Backgrounds</a:t>
            </a:r>
          </a:p>
          <a:p>
            <a:pPr lvl="1"/>
            <a:r>
              <a:rPr lang="en-US" dirty="0"/>
              <a:t>Biases</a:t>
            </a:r>
          </a:p>
          <a:p>
            <a:r>
              <a:rPr lang="en-US" dirty="0"/>
              <a:t>Make sure insights and data are relevant to the audience.</a:t>
            </a:r>
          </a:p>
          <a:p>
            <a:r>
              <a:rPr lang="en-US" dirty="0"/>
              <a:t>Consider the context in which the message is being delivered.</a:t>
            </a:r>
          </a:p>
          <a:p>
            <a:pPr lvl="1"/>
            <a:r>
              <a:rPr lang="en-US" dirty="0"/>
              <a:t>Do you need more, or less, detail to communicate effectively?</a:t>
            </a:r>
          </a:p>
          <a:p>
            <a:r>
              <a:rPr lang="en-US" dirty="0"/>
              <a:t>How the audience perceives you.</a:t>
            </a:r>
          </a:p>
          <a:p>
            <a:pPr lvl="1"/>
            <a:r>
              <a:rPr lang="en-US" dirty="0"/>
              <a:t>Are you trusted by the audience, or do you have to build trust?</a:t>
            </a:r>
          </a:p>
          <a:p>
            <a:r>
              <a:rPr lang="en-US" dirty="0"/>
              <a:t>Are you explicitly recommending action, or encouraging discussion? </a:t>
            </a:r>
          </a:p>
        </p:txBody>
      </p:sp>
    </p:spTree>
    <p:extLst>
      <p:ext uri="{BB962C8B-B14F-4D97-AF65-F5344CB8AC3E}">
        <p14:creationId xmlns:p14="http://schemas.microsoft.com/office/powerpoint/2010/main" val="3925981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F7DBF7-86CC-4BC4-9958-FE06168A5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Selection—What to Choose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5C35C9-FABF-4785-A50E-2FB41F827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18EBA1D-D4B6-429E-BD1F-982B737D8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05424"/>
              </p:ext>
            </p:extLst>
          </p:nvPr>
        </p:nvGraphicFramePr>
        <p:xfrm>
          <a:off x="1690688" y="1285573"/>
          <a:ext cx="8810625" cy="4648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0355">
                  <a:extLst>
                    <a:ext uri="{9D8B030D-6E8A-4147-A177-3AD203B41FA5}">
                      <a16:colId xmlns:a16="http://schemas.microsoft.com/office/drawing/2014/main" val="53729744"/>
                    </a:ext>
                  </a:extLst>
                </a:gridCol>
                <a:gridCol w="6770270">
                  <a:extLst>
                    <a:ext uri="{9D8B030D-6E8A-4147-A177-3AD203B41FA5}">
                      <a16:colId xmlns:a16="http://schemas.microsoft.com/office/drawing/2014/main" val="1717966457"/>
                    </a:ext>
                  </a:extLst>
                </a:gridCol>
              </a:tblGrid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Visual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Good For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661546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Text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Sharing one or two numbers such as, "Sales rose 45%."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773384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Table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Presenting data to an audience with mixed interest.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225322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Heatmap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Highlighting specific data in a table to make a point.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868731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Scatter plot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Showing relationships between two things.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776526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Line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Showing chronological data and trends.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44576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Slopegraph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Showing the relative increase or decrease between two points, such as time periods.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37475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Vertical bar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Comparing smallest to largest and differences on the x-axis.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539151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Horizontal bar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Comparing smallest to largest and differences on the y-axis.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365775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Stacked vertical bar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Comparing quantities and showing relative portions on the x-axis.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261892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Stacked horizonal bar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Comparing quantities and showing relative portions on the y-axis.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985013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Waterfall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Separating subcomponents of a stacked bar to show event chronology.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720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074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3D8B2-5823-46F7-B334-45456816D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Selection—What to Avoid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EF92AF-49DB-41A9-931E-03E559A8E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8391475-5E27-4C36-A146-FFE1DA7DC48E}"/>
              </a:ext>
            </a:extLst>
          </p:cNvPr>
          <p:cNvGrpSpPr/>
          <p:nvPr/>
        </p:nvGrpSpPr>
        <p:grpSpPr>
          <a:xfrm>
            <a:off x="1073513" y="1110822"/>
            <a:ext cx="10044974" cy="5239401"/>
            <a:chOff x="1073513" y="1110822"/>
            <a:chExt cx="10044974" cy="523940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9D52AAE-86EA-4103-A6F7-D6916DF7EC89}"/>
                </a:ext>
              </a:extLst>
            </p:cNvPr>
            <p:cNvGrpSpPr/>
            <p:nvPr/>
          </p:nvGrpSpPr>
          <p:grpSpPr>
            <a:xfrm>
              <a:off x="2901271" y="3863055"/>
              <a:ext cx="6389457" cy="2487168"/>
              <a:chOff x="2700337" y="3958305"/>
              <a:chExt cx="6389457" cy="248716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BBFA4A4-7641-4C12-90E1-0C804FAE45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00337" y="3958305"/>
                <a:ext cx="3087370" cy="2487168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C256E8F-CA06-480C-8E5F-A7DB38D537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11060" y="3958305"/>
                <a:ext cx="3078734" cy="2487168"/>
              </a:xfrm>
              <a:prstGeom prst="rect">
                <a:avLst/>
              </a:prstGeom>
            </p:spPr>
          </p:pic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E0C4863-A009-47A5-AC18-334604405B42}"/>
                </a:ext>
              </a:extLst>
            </p:cNvPr>
            <p:cNvGrpSpPr/>
            <p:nvPr/>
          </p:nvGrpSpPr>
          <p:grpSpPr>
            <a:xfrm>
              <a:off x="1073513" y="1110822"/>
              <a:ext cx="10044974" cy="2489627"/>
              <a:chOff x="1498986" y="1110822"/>
              <a:chExt cx="10044974" cy="24896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8234755-C22A-48B4-8EEC-0AC2A646C9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8986" y="1110822"/>
                <a:ext cx="3086100" cy="248962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8DE0C4B-4B9C-4E87-A2B9-CCD58DF2A9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10910" y="1113281"/>
                <a:ext cx="3083052" cy="2487168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30C63E75-ED63-46C1-9E94-E3F2F66F0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19786" y="1113281"/>
                <a:ext cx="3424174" cy="24871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14340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7029EA-D074-479E-AFE8-22025849B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and Cleanliness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686139-AC86-45D8-8696-5B6E0EB6C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AC0B1A-7BE6-4225-B49A-56E51AEB1994}"/>
              </a:ext>
            </a:extLst>
          </p:cNvPr>
          <p:cNvGrpSpPr/>
          <p:nvPr/>
        </p:nvGrpSpPr>
        <p:grpSpPr>
          <a:xfrm>
            <a:off x="1783020" y="1269790"/>
            <a:ext cx="9520774" cy="4740485"/>
            <a:chOff x="1783020" y="1269790"/>
            <a:chExt cx="9520774" cy="47404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09CF6AA-F3AB-401A-8B33-BE37F3018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5556" y="1742677"/>
              <a:ext cx="7100888" cy="4267598"/>
            </a:xfrm>
            <a:prstGeom prst="rect">
              <a:avLst/>
            </a:prstGeom>
          </p:spPr>
        </p:pic>
        <p:sp>
          <p:nvSpPr>
            <p:cNvPr id="18" name="Line 315">
              <a:extLst>
                <a:ext uri="{FF2B5EF4-FFF2-40B4-BE49-F238E27FC236}">
                  <a16:creationId xmlns:a16="http://schemas.microsoft.com/office/drawing/2014/main" id="{38EEC04A-3686-4AC6-B8C8-02F435D0C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0370" y="1525058"/>
              <a:ext cx="319088" cy="369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ounded Rectangle 7">
              <a:extLst>
                <a:ext uri="{FF2B5EF4-FFF2-40B4-BE49-F238E27FC236}">
                  <a16:creationId xmlns:a16="http://schemas.microsoft.com/office/drawing/2014/main" id="{A72A2F66-13B3-4F2B-8A67-D5CFD4921BD7}"/>
                </a:ext>
              </a:extLst>
            </p:cNvPr>
            <p:cNvSpPr/>
            <p:nvPr/>
          </p:nvSpPr>
          <p:spPr>
            <a:xfrm>
              <a:off x="9361377" y="1680514"/>
              <a:ext cx="1942417" cy="844611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Headline and annotation engage first and flow left to right at the top</a:t>
              </a: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46ECE5E5-4E7E-4714-A97A-489073E47B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80791" y="2085161"/>
              <a:ext cx="680586" cy="2130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15">
              <a:extLst>
                <a:ext uri="{FF2B5EF4-FFF2-40B4-BE49-F238E27FC236}">
                  <a16:creationId xmlns:a16="http://schemas.microsoft.com/office/drawing/2014/main" id="{FB20D25E-4A2F-49E7-A6F8-2525B041FC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680791" y="4628335"/>
              <a:ext cx="591939" cy="274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Line 315">
              <a:extLst>
                <a:ext uri="{FF2B5EF4-FFF2-40B4-BE49-F238E27FC236}">
                  <a16:creationId xmlns:a16="http://schemas.microsoft.com/office/drawing/2014/main" id="{1E430302-B5A2-47CD-AC7D-3DA49D111C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4807" y="3135512"/>
              <a:ext cx="1316393" cy="4363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ounded Rectangle 13">
              <a:extLst>
                <a:ext uri="{FF2B5EF4-FFF2-40B4-BE49-F238E27FC236}">
                  <a16:creationId xmlns:a16="http://schemas.microsoft.com/office/drawing/2014/main" id="{A6A5310C-5BC5-46B4-BA89-8CCA6359A7FC}"/>
                </a:ext>
              </a:extLst>
            </p:cNvPr>
            <p:cNvSpPr/>
            <p:nvPr/>
          </p:nvSpPr>
          <p:spPr>
            <a:xfrm>
              <a:off x="3272502" y="2931506"/>
              <a:ext cx="1724025" cy="423792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Distinct and orderly visuals</a:t>
              </a:r>
            </a:p>
          </p:txBody>
        </p:sp>
        <p:sp>
          <p:nvSpPr>
            <p:cNvPr id="17" name="Rounded Rectangle 5">
              <a:extLst>
                <a:ext uri="{FF2B5EF4-FFF2-40B4-BE49-F238E27FC236}">
                  <a16:creationId xmlns:a16="http://schemas.microsoft.com/office/drawing/2014/main" id="{C811D0B0-5E2F-48B2-A83A-9AB78B4EFE0E}"/>
                </a:ext>
              </a:extLst>
            </p:cNvPr>
            <p:cNvSpPr/>
            <p:nvPr/>
          </p:nvSpPr>
          <p:spPr>
            <a:xfrm>
              <a:off x="1783020" y="126979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Headline </a:t>
              </a:r>
              <a:r>
                <a:rPr kumimoji="0" lang="en-US" sz="13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lef</a:t>
              </a: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 aligned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1" name="Rounded Rectangle 9">
              <a:extLst>
                <a:ext uri="{FF2B5EF4-FFF2-40B4-BE49-F238E27FC236}">
                  <a16:creationId xmlns:a16="http://schemas.microsoft.com/office/drawing/2014/main" id="{31F17DC8-BFB9-4ED9-8BD3-0461D624F42A}"/>
                </a:ext>
              </a:extLst>
            </p:cNvPr>
            <p:cNvSpPr/>
            <p:nvPr/>
          </p:nvSpPr>
          <p:spPr>
            <a:xfrm>
              <a:off x="9177480" y="4845359"/>
              <a:ext cx="1942417" cy="49041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Good use of whitespace throughout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07348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42890-3393-4B78-AD04-ED309AC33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Focus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12C2D7-193B-4325-94B4-C432ECCA4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764E75-C96B-4CE4-8677-393769B7301D}"/>
              </a:ext>
            </a:extLst>
          </p:cNvPr>
          <p:cNvGrpSpPr/>
          <p:nvPr/>
        </p:nvGrpSpPr>
        <p:grpSpPr>
          <a:xfrm>
            <a:off x="1657350" y="1224664"/>
            <a:ext cx="7546182" cy="4814186"/>
            <a:chOff x="1657350" y="1224664"/>
            <a:chExt cx="7546182" cy="481418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374E0FD-5B1F-4F0E-91D0-52156DC8C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8469" y="1730936"/>
              <a:ext cx="6215063" cy="4307914"/>
            </a:xfrm>
            <a:prstGeom prst="rect">
              <a:avLst/>
            </a:prstGeom>
          </p:spPr>
        </p:pic>
        <p:sp>
          <p:nvSpPr>
            <p:cNvPr id="12" name="Rounded Rectangle 6">
              <a:extLst>
                <a:ext uri="{FF2B5EF4-FFF2-40B4-BE49-F238E27FC236}">
                  <a16:creationId xmlns:a16="http://schemas.microsoft.com/office/drawing/2014/main" id="{957DCCFA-3EE7-43CF-A0D3-481436AA30D2}"/>
                </a:ext>
              </a:extLst>
            </p:cNvPr>
            <p:cNvSpPr/>
            <p:nvPr/>
          </p:nvSpPr>
          <p:spPr>
            <a:xfrm>
              <a:off x="1657350" y="1224664"/>
              <a:ext cx="1724025" cy="42157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High-contrast headline stands out</a:t>
              </a: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E702A676-ADD1-4BC0-8B3A-B310E91B08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1375" y="1607796"/>
              <a:ext cx="321910" cy="2223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E3DB9135-641A-48C7-8E7A-F270CA4F6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3324" y="3143328"/>
              <a:ext cx="485775" cy="2570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8">
              <a:extLst>
                <a:ext uri="{FF2B5EF4-FFF2-40B4-BE49-F238E27FC236}">
                  <a16:creationId xmlns:a16="http://schemas.microsoft.com/office/drawing/2014/main" id="{E1171D51-6475-4E4D-8BA6-1B02FC7D7141}"/>
                </a:ext>
              </a:extLst>
            </p:cNvPr>
            <p:cNvSpPr/>
            <p:nvPr/>
          </p:nvSpPr>
          <p:spPr>
            <a:xfrm>
              <a:off x="5581650" y="2686050"/>
              <a:ext cx="2028825" cy="5334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use of color draws attention to key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0223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D583B7-0E5D-49BC-A860-AE2CA7F66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F1B2C2-866E-486D-861D-F2E47B295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Creating Explanatory Charts (Slide 1 of 2)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8F043A-7C85-4C22-984E-5856D8F393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Less is more; if the audience doesn't need an element to understand the chart, remove it. Ask yourself:</a:t>
            </a:r>
          </a:p>
          <a:p>
            <a:pPr lvl="1"/>
            <a:r>
              <a:rPr lang="en-US" dirty="0"/>
              <a:t>Does the chart still convey meaning without gridlines? If so, leave gridlines out.</a:t>
            </a:r>
          </a:p>
          <a:p>
            <a:pPr lvl="1"/>
            <a:r>
              <a:rPr lang="en-US" dirty="0"/>
              <a:t>Do you need a legend? Can you remove the legend and use data labels instead?</a:t>
            </a:r>
          </a:p>
          <a:p>
            <a:pPr lvl="1"/>
            <a:r>
              <a:rPr lang="en-US" dirty="0"/>
              <a:t>How much precision do you need for axis labels?</a:t>
            </a:r>
          </a:p>
          <a:p>
            <a:pPr lvl="1"/>
            <a:r>
              <a:rPr lang="en-US" dirty="0"/>
              <a:t>Do the axes really need titles?</a:t>
            </a:r>
          </a:p>
          <a:p>
            <a:pPr lvl="1"/>
            <a:r>
              <a:rPr lang="en-US" dirty="0"/>
              <a:t>Will including the data table aid in understanding?</a:t>
            </a:r>
          </a:p>
          <a:p>
            <a:pPr lvl="1"/>
            <a:r>
              <a:rPr lang="en-US" dirty="0"/>
              <a:t>Do you need major and minor tick marks on the axes?</a:t>
            </a:r>
          </a:p>
          <a:p>
            <a:r>
              <a:rPr lang="en-US" dirty="0"/>
              <a:t>Remove all clutter, and make sure the visual communicates the correct message.</a:t>
            </a:r>
          </a:p>
          <a:p>
            <a:r>
              <a:rPr lang="en-US" dirty="0"/>
              <a:t>Create balance: Arrange text and chart elements to guide the eye to points that help send the key message. Use white space to help key elements stand out. </a:t>
            </a:r>
          </a:p>
          <a:p>
            <a:r>
              <a:rPr lang="en-US" dirty="0"/>
              <a:t>Make the meaning clear: Write a full sentence headline that asserts your main point.</a:t>
            </a:r>
          </a:p>
          <a:p>
            <a:r>
              <a:rPr lang="en-US" dirty="0"/>
              <a:t>Make it large enough: Be sure the visual is readable by everyone in the audience.</a:t>
            </a:r>
          </a:p>
          <a:p>
            <a:r>
              <a:rPr lang="en-US" dirty="0"/>
              <a:t>Use keywords and phrases: Audiences can grasp the information faster if it is provided in small amounts.</a:t>
            </a:r>
          </a:p>
        </p:txBody>
      </p:sp>
    </p:spTree>
    <p:extLst>
      <p:ext uri="{BB962C8B-B14F-4D97-AF65-F5344CB8AC3E}">
        <p14:creationId xmlns:p14="http://schemas.microsoft.com/office/powerpoint/2010/main" val="92746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4B0C5-9AC6-456A-AFC2-F7BC764C6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B725FD-E2B2-4B7C-868E-82299D72A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D3C598-2C35-4A1E-86BB-E64A93D6C8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Charts</a:t>
            </a:r>
            <a:r>
              <a:rPr lang="en-US" dirty="0"/>
              <a:t>: Graphical representations of the numeric values and relationships in a dataset.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35A825-5055-4A19-8FAC-EE0E59ECB1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44450" y="2056163"/>
            <a:ext cx="6903099" cy="374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31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43B68B-C9F6-4A21-93C0-F17DC4A1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949804-4261-4632-B194-FEBD7CC63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Creating Explanatory Charts (Slide 2 of 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C74C8-AD0A-4366-8265-7EC95230E3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Use color to clarify your visuals by focusing attention and organizing information.</a:t>
            </a:r>
          </a:p>
          <a:p>
            <a:r>
              <a:rPr lang="en-US" dirty="0"/>
              <a:t>Avoid using the color red as color blind people cannot interpret it.</a:t>
            </a:r>
          </a:p>
          <a:p>
            <a:r>
              <a:rPr lang="en-US" dirty="0"/>
              <a:t>Choose two colors to accentuate key points and leave other chart elements gray.</a:t>
            </a:r>
          </a:p>
          <a:p>
            <a:r>
              <a:rPr lang="en-US" dirty="0"/>
              <a:t>Show only key numbers on graphs: Round off numbers, label the axes according to an appropriate scale, and limit data to only the series necessary to make your point. </a:t>
            </a:r>
          </a:p>
          <a:p>
            <a:r>
              <a:rPr lang="en-US" dirty="0"/>
              <a:t>Use two-dimensional charts as three-dimensional charts skew information.</a:t>
            </a:r>
          </a:p>
          <a:p>
            <a:r>
              <a:rPr lang="en-US" dirty="0"/>
              <a:t>When creating a chart to be presented live, you can include less information on or with the chart as the presenter can provide that information during the presentation. When creating a chart as part of a handout or takeaway, include that information so that data accompanies the chart.</a:t>
            </a:r>
          </a:p>
        </p:txBody>
      </p:sp>
    </p:spTree>
    <p:extLst>
      <p:ext uri="{BB962C8B-B14F-4D97-AF65-F5344CB8AC3E}">
        <p14:creationId xmlns:p14="http://schemas.microsoft.com/office/powerpoint/2010/main" val="3535421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9F89FE-D7A4-4C4A-9FB7-AFF596A36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623F3-5145-4F6D-9EC8-CFBB69C33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Applying Best Practices in Chart Design</a:t>
            </a:r>
          </a:p>
        </p:txBody>
      </p:sp>
    </p:spTree>
    <p:extLst>
      <p:ext uri="{BB962C8B-B14F-4D97-AF65-F5344CB8AC3E}">
        <p14:creationId xmlns:p14="http://schemas.microsoft.com/office/powerpoint/2010/main" val="188076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are a couple of reasons you can anticipate for including charts in </a:t>
            </a:r>
            <a:r>
              <a:rPr lang="en-US"/>
              <a:t>your workbooks?</a:t>
            </a:r>
            <a:endParaRPr lang="en-US" dirty="0"/>
          </a:p>
          <a:p>
            <a:r>
              <a:rPr lang="en-US" dirty="0"/>
              <a:t>What are some of the best practices you plan to use when creating explanatory charts?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EF0CF8-406C-4C73-AA8F-227C9C401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Basics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C41095-8B82-4EB8-88EB-875FC13E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9A4737-FD11-4E23-BB60-E4EF1361FBAC}"/>
              </a:ext>
            </a:extLst>
          </p:cNvPr>
          <p:cNvGrpSpPr/>
          <p:nvPr/>
        </p:nvGrpSpPr>
        <p:grpSpPr>
          <a:xfrm>
            <a:off x="2606580" y="1666544"/>
            <a:ext cx="8017065" cy="4297653"/>
            <a:chOff x="695575" y="1676400"/>
            <a:chExt cx="8017065" cy="42976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CF3098-A078-4718-8613-2E6F04C73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370779" y="1676400"/>
              <a:ext cx="5450440" cy="3848433"/>
            </a:xfrm>
            <a:prstGeom prst="rect">
              <a:avLst/>
            </a:prstGeom>
          </p:spPr>
        </p:pic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285F85FE-D593-4EA6-8D2E-E5DDC1F09EAC}"/>
                </a:ext>
              </a:extLst>
            </p:cNvPr>
            <p:cNvSpPr/>
            <p:nvPr/>
          </p:nvSpPr>
          <p:spPr>
            <a:xfrm>
              <a:off x="695575" y="4053477"/>
              <a:ext cx="16002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y-axis values pulled from data entries</a:t>
              </a:r>
            </a:p>
          </p:txBody>
        </p:sp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10CF3384-9BF4-412A-846C-B2628DF95314}"/>
                </a:ext>
              </a:extLst>
            </p:cNvPr>
            <p:cNvSpPr/>
            <p:nvPr/>
          </p:nvSpPr>
          <p:spPr>
            <a:xfrm>
              <a:off x="3592004" y="5608293"/>
              <a:ext cx="16002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x-axis values pulled from column labels</a:t>
              </a:r>
            </a:p>
          </p:txBody>
        </p:sp>
        <p:sp>
          <p:nvSpPr>
            <p:cNvPr id="10" name="Rounded Rectangle 8">
              <a:extLst>
                <a:ext uri="{FF2B5EF4-FFF2-40B4-BE49-F238E27FC236}">
                  <a16:creationId xmlns:a16="http://schemas.microsoft.com/office/drawing/2014/main" id="{134652D0-FB5E-4515-9E53-A962045E135C}"/>
                </a:ext>
              </a:extLst>
            </p:cNvPr>
            <p:cNvSpPr/>
            <p:nvPr/>
          </p:nvSpPr>
          <p:spPr>
            <a:xfrm>
              <a:off x="6839450" y="4112451"/>
              <a:ext cx="187319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Data series names pulled from row labels</a:t>
              </a:r>
            </a:p>
          </p:txBody>
        </p:sp>
        <p:sp>
          <p:nvSpPr>
            <p:cNvPr id="11" name="AutoShape 302">
              <a:extLst>
                <a:ext uri="{FF2B5EF4-FFF2-40B4-BE49-F238E27FC236}">
                  <a16:creationId xmlns:a16="http://schemas.microsoft.com/office/drawing/2014/main" id="{278E0AC6-4962-400A-A096-9A7F09097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4824" y="3976201"/>
              <a:ext cx="174625" cy="73152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AutoShape 303">
              <a:extLst>
                <a:ext uri="{FF2B5EF4-FFF2-40B4-BE49-F238E27FC236}">
                  <a16:creationId xmlns:a16="http://schemas.microsoft.com/office/drawing/2014/main" id="{E8409CFD-489B-49C2-826E-D93FCED1D4D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76525" y="3262521"/>
              <a:ext cx="174625" cy="2039112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AutoShape 303">
              <a:extLst>
                <a:ext uri="{FF2B5EF4-FFF2-40B4-BE49-F238E27FC236}">
                  <a16:creationId xmlns:a16="http://schemas.microsoft.com/office/drawing/2014/main" id="{20CDB0F9-7DFC-4458-A849-AACD981E3BD1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4304792" y="3829340"/>
              <a:ext cx="174625" cy="33832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382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61964-C008-4F30-8CD5-2BAE71A0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Types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4E46CD-A821-4C7F-81B4-751C015DB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B04F015-B5B4-4998-9E08-CA201F328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941" y="1071843"/>
            <a:ext cx="5728119" cy="542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86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E5EE50-EEAF-447D-8055-20F19885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B3BDEA-DEF4-401D-9CDD-D2E2AC28F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Insertion Methods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67A906-3B70-4D5C-AE4A-CC1104BE2D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Select the entire dataset.</a:t>
            </a:r>
          </a:p>
          <a:p>
            <a:r>
              <a:rPr lang="en-US" dirty="0"/>
              <a:t>Include row and column labels.</a:t>
            </a:r>
          </a:p>
          <a:p>
            <a:r>
              <a:rPr lang="en-US" dirty="0"/>
              <a:t>Arrange data so that:</a:t>
            </a:r>
          </a:p>
          <a:p>
            <a:pPr lvl="1"/>
            <a:r>
              <a:rPr lang="en-US" dirty="0"/>
              <a:t>Categories for the x-axis are column labels.</a:t>
            </a:r>
          </a:p>
          <a:p>
            <a:pPr lvl="1"/>
            <a:r>
              <a:rPr lang="en-US" dirty="0"/>
              <a:t>Desired data series are row labels.</a:t>
            </a:r>
          </a:p>
          <a:p>
            <a:r>
              <a:rPr lang="en-US" dirty="0"/>
              <a:t>Options for inserting a chart:</a:t>
            </a:r>
          </a:p>
          <a:p>
            <a:pPr lvl="1"/>
            <a:r>
              <a:rPr lang="en-US" b="1" dirty="0"/>
              <a:t>Quick Analysis</a:t>
            </a:r>
            <a:r>
              <a:rPr lang="en-US" dirty="0"/>
              <a:t> tools.</a:t>
            </a:r>
          </a:p>
          <a:p>
            <a:pPr lvl="1"/>
            <a:r>
              <a:rPr lang="en-US" dirty="0"/>
              <a:t>Ribbon commands.</a:t>
            </a:r>
          </a:p>
          <a:p>
            <a:pPr lvl="1"/>
            <a:r>
              <a:rPr lang="en-US" dirty="0"/>
              <a:t>Keyboard shortcuts for the default chart type:</a:t>
            </a:r>
          </a:p>
          <a:p>
            <a:pPr lvl="2"/>
            <a:r>
              <a:rPr lang="en-US" b="1" dirty="0"/>
              <a:t>Alt+F1</a:t>
            </a:r>
            <a:r>
              <a:rPr lang="en-US" dirty="0"/>
              <a:t> for same worksheet.</a:t>
            </a:r>
          </a:p>
          <a:p>
            <a:pPr lvl="2"/>
            <a:r>
              <a:rPr lang="en-US" b="1" dirty="0"/>
              <a:t>F11</a:t>
            </a:r>
            <a:r>
              <a:rPr lang="en-US" dirty="0"/>
              <a:t> for new worksheet.</a:t>
            </a:r>
          </a:p>
          <a:p>
            <a:pPr lvl="1"/>
            <a:r>
              <a:rPr lang="en-US" b="1" dirty="0"/>
              <a:t>Insert Chart</a:t>
            </a:r>
            <a:r>
              <a:rPr lang="en-US" dirty="0"/>
              <a:t> dialog box.</a:t>
            </a:r>
          </a:p>
        </p:txBody>
      </p:sp>
    </p:spTree>
    <p:extLst>
      <p:ext uri="{BB962C8B-B14F-4D97-AF65-F5344CB8AC3E}">
        <p14:creationId xmlns:p14="http://schemas.microsoft.com/office/powerpoint/2010/main" val="397409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052CD1-5F81-4311-9B32-F79427D6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 Chart Dialog Box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0ED23E-8CAE-4367-A210-F6F09C1B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2113DE-C074-4836-BFF2-0272AA554B68}"/>
              </a:ext>
            </a:extLst>
          </p:cNvPr>
          <p:cNvGrpSpPr/>
          <p:nvPr/>
        </p:nvGrpSpPr>
        <p:grpSpPr>
          <a:xfrm>
            <a:off x="1792316" y="1510333"/>
            <a:ext cx="8242213" cy="4464937"/>
            <a:chOff x="1792316" y="1510333"/>
            <a:chExt cx="8242213" cy="44649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7B02BE-F7BE-4CD9-81AC-1F0B1E69D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737165" y="1510333"/>
              <a:ext cx="4717670" cy="4464937"/>
            </a:xfrm>
            <a:prstGeom prst="rect">
              <a:avLst/>
            </a:prstGeom>
          </p:spPr>
        </p:pic>
        <p:sp>
          <p:nvSpPr>
            <p:cNvPr id="7" name="Rounded Rectangle 5">
              <a:extLst>
                <a:ext uri="{FF2B5EF4-FFF2-40B4-BE49-F238E27FC236}">
                  <a16:creationId xmlns:a16="http://schemas.microsoft.com/office/drawing/2014/main" id="{3F0D2897-AE4A-4FDA-87C9-D509A79FCDCD}"/>
                </a:ext>
              </a:extLst>
            </p:cNvPr>
            <p:cNvSpPr/>
            <p:nvPr/>
          </p:nvSpPr>
          <p:spPr>
            <a:xfrm>
              <a:off x="5486400" y="416477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Live preview</a:t>
              </a:r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B3857833-E0AE-4B78-9239-3B663677F168}"/>
                </a:ext>
              </a:extLst>
            </p:cNvPr>
            <p:cNvSpPr/>
            <p:nvPr/>
          </p:nvSpPr>
          <p:spPr>
            <a:xfrm>
              <a:off x="8310504" y="212245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Sub types</a:t>
              </a:r>
            </a:p>
          </p:txBody>
        </p:sp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FB29C1C7-DD39-4825-B545-9F49EEA76BDE}"/>
                </a:ext>
              </a:extLst>
            </p:cNvPr>
            <p:cNvSpPr/>
            <p:nvPr/>
          </p:nvSpPr>
          <p:spPr>
            <a:xfrm>
              <a:off x="1792316" y="349673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Chart types</a:t>
              </a:r>
            </a:p>
          </p:txBody>
        </p:sp>
        <p:sp>
          <p:nvSpPr>
            <p:cNvPr id="10" name="AutoShape 303">
              <a:extLst>
                <a:ext uri="{FF2B5EF4-FFF2-40B4-BE49-F238E27FC236}">
                  <a16:creationId xmlns:a16="http://schemas.microsoft.com/office/drawing/2014/main" id="{F2B3108F-F662-445B-BFF6-192A74FD52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16341" y="2343150"/>
              <a:ext cx="312708" cy="2609850"/>
            </a:xfrm>
            <a:prstGeom prst="rightBrace">
              <a:avLst>
                <a:gd name="adj1" fmla="val 65909"/>
                <a:gd name="adj2" fmla="val 49731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D8B83789-5A90-408D-9214-AF4D49A03DA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812029" y="225977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2044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05ADF-3D70-4FDB-836B-B4E8B44E6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Templates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701FB-A14A-430E-9167-917F4F65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73DCD0-6AC2-4B82-A514-E531F8C96520}"/>
              </a:ext>
            </a:extLst>
          </p:cNvPr>
          <p:cNvGrpSpPr/>
          <p:nvPr/>
        </p:nvGrpSpPr>
        <p:grpSpPr>
          <a:xfrm>
            <a:off x="1573440" y="1393885"/>
            <a:ext cx="7434947" cy="4792539"/>
            <a:chOff x="228599" y="1393882"/>
            <a:chExt cx="7434947" cy="47925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D4E9A8A-E234-406F-ADFF-79CE29F39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323417" y="1393882"/>
              <a:ext cx="5063815" cy="4792539"/>
            </a:xfrm>
            <a:prstGeom prst="rect">
              <a:avLst/>
            </a:prstGeom>
          </p:spPr>
        </p:pic>
        <p:sp>
          <p:nvSpPr>
            <p:cNvPr id="5" name="Line 313">
              <a:extLst>
                <a:ext uri="{FF2B5EF4-FFF2-40B4-BE49-F238E27FC236}">
                  <a16:creationId xmlns:a16="http://schemas.microsoft.com/office/drawing/2014/main" id="{6786344B-A08A-44DA-BAC8-3CD2B3AF020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441046" y="23241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Rounded Rectangle 7">
              <a:extLst>
                <a:ext uri="{FF2B5EF4-FFF2-40B4-BE49-F238E27FC236}">
                  <a16:creationId xmlns:a16="http://schemas.microsoft.com/office/drawing/2014/main" id="{B150BF56-9772-472F-9A78-95B5043BCF1C}"/>
                </a:ext>
              </a:extLst>
            </p:cNvPr>
            <p:cNvSpPr/>
            <p:nvPr/>
          </p:nvSpPr>
          <p:spPr>
            <a:xfrm>
              <a:off x="5939521" y="217170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Available templates</a:t>
              </a:r>
            </a:p>
          </p:txBody>
        </p:sp>
        <p:sp>
          <p:nvSpPr>
            <p:cNvPr id="7" name="Rounded Rectangle 8">
              <a:extLst>
                <a:ext uri="{FF2B5EF4-FFF2-40B4-BE49-F238E27FC236}">
                  <a16:creationId xmlns:a16="http://schemas.microsoft.com/office/drawing/2014/main" id="{A9DA7B76-13D1-41EC-890E-8E3A1300E979}"/>
                </a:ext>
              </a:extLst>
            </p:cNvPr>
            <p:cNvSpPr/>
            <p:nvPr/>
          </p:nvSpPr>
          <p:spPr>
            <a:xfrm>
              <a:off x="228599" y="1963032"/>
              <a:ext cx="1724025" cy="47448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Templates folder selected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3E9D42A2-344E-4091-B005-70D91788771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1952625" y="2187023"/>
              <a:ext cx="457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0">
              <a:extLst>
                <a:ext uri="{FF2B5EF4-FFF2-40B4-BE49-F238E27FC236}">
                  <a16:creationId xmlns:a16="http://schemas.microsoft.com/office/drawing/2014/main" id="{0BBDC574-0A66-4136-A12C-18729E8257E8}"/>
                </a:ext>
              </a:extLst>
            </p:cNvPr>
            <p:cNvSpPr/>
            <p:nvPr/>
          </p:nvSpPr>
          <p:spPr>
            <a:xfrm>
              <a:off x="3732077" y="5170592"/>
              <a:ext cx="1933482" cy="47448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to access chart </a:t>
              </a:r>
              <a:r>
                <a:rPr kumimoji="0" lang="en-US" sz="13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tem</a:t>
              </a: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plates folder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AAE79F9C-F1DF-47DF-8DC9-79CFC43E673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270045" y="5608866"/>
              <a:ext cx="498475" cy="4490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4552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53DB9-8787-459C-80C7-7F0C15237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Charts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9A7230-77F4-4129-A788-242681107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6D9315-0170-49D6-B304-24C3E1E8DF86}"/>
              </a:ext>
            </a:extLst>
          </p:cNvPr>
          <p:cNvGrpSpPr/>
          <p:nvPr/>
        </p:nvGrpSpPr>
        <p:grpSpPr>
          <a:xfrm>
            <a:off x="2152650" y="1324369"/>
            <a:ext cx="6383960" cy="4650177"/>
            <a:chOff x="1139792" y="1602423"/>
            <a:chExt cx="6383960" cy="465017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8EB383B-166D-42A1-83DE-34FF113DE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773061" y="1756410"/>
              <a:ext cx="4750691" cy="4496190"/>
            </a:xfrm>
            <a:prstGeom prst="rect">
              <a:avLst/>
            </a:prstGeom>
            <a:ln>
              <a:solidFill>
                <a:srgbClr val="787878"/>
              </a:solidFill>
            </a:ln>
          </p:spPr>
        </p:pic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A31D039-A552-4DFA-B858-DF9097E61F13}"/>
                </a:ext>
              </a:extLst>
            </p:cNvPr>
            <p:cNvSpPr/>
            <p:nvPr/>
          </p:nvSpPr>
          <p:spPr>
            <a:xfrm>
              <a:off x="1139792" y="3901439"/>
              <a:ext cx="16002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Recommended charts</a:t>
              </a:r>
            </a:p>
          </p:txBody>
        </p:sp>
        <p:sp>
          <p:nvSpPr>
            <p:cNvPr id="7" name="AutoShape 303">
              <a:extLst>
                <a:ext uri="{FF2B5EF4-FFF2-40B4-BE49-F238E27FC236}">
                  <a16:creationId xmlns:a16="http://schemas.microsoft.com/office/drawing/2014/main" id="{33BE219B-F7EF-4C73-A777-3536A663DEA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43200" y="2209799"/>
              <a:ext cx="174625" cy="38404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316">
              <a:extLst>
                <a:ext uri="{FF2B5EF4-FFF2-40B4-BE49-F238E27FC236}">
                  <a16:creationId xmlns:a16="http://schemas.microsoft.com/office/drawing/2014/main" id="{DC8BEA23-9644-4A78-8975-F99953EA1AF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618161" y="20062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F711095F-093D-45BD-AF06-F765DACD3CF0}"/>
                </a:ext>
              </a:extLst>
            </p:cNvPr>
            <p:cNvSpPr/>
            <p:nvPr/>
          </p:nvSpPr>
          <p:spPr>
            <a:xfrm>
              <a:off x="5181598" y="1602423"/>
              <a:ext cx="13716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Live previews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8720006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1486</TotalTime>
  <Words>1084</Words>
  <Application>Microsoft Office PowerPoint</Application>
  <PresentationFormat>Widescreen</PresentationFormat>
  <Paragraphs>186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LO Choice</vt:lpstr>
      <vt:lpstr>Visualizing Data with Excel</vt:lpstr>
      <vt:lpstr>Visualize Data with Charts</vt:lpstr>
      <vt:lpstr>Charts</vt:lpstr>
      <vt:lpstr>Chart Basics</vt:lpstr>
      <vt:lpstr>Chart Types</vt:lpstr>
      <vt:lpstr>Chart Insertion Methods</vt:lpstr>
      <vt:lpstr>The Insert Chart Dialog Box</vt:lpstr>
      <vt:lpstr>Chart Templates</vt:lpstr>
      <vt:lpstr>Recommended Charts</vt:lpstr>
      <vt:lpstr>PowerPoint Presentation</vt:lpstr>
      <vt:lpstr>Modify and Format Charts</vt:lpstr>
      <vt:lpstr>Chart Modifications</vt:lpstr>
      <vt:lpstr>Chart Elements</vt:lpstr>
      <vt:lpstr>The Chart Design Contextual Tab</vt:lpstr>
      <vt:lpstr>The Format Contextual Tab</vt:lpstr>
      <vt:lpstr>The Format Task Pane</vt:lpstr>
      <vt:lpstr>Chart Tools Buttons</vt:lpstr>
      <vt:lpstr>The Select Data Source Dialog Box</vt:lpstr>
      <vt:lpstr>PowerPoint Presentation</vt:lpstr>
      <vt:lpstr>Apply Best Practices in Chart Design</vt:lpstr>
      <vt:lpstr>Chart Goal</vt:lpstr>
      <vt:lpstr>Best Practices for Designing Explanatory Charts</vt:lpstr>
      <vt:lpstr>Storytelling</vt:lpstr>
      <vt:lpstr>Audience and Context</vt:lpstr>
      <vt:lpstr>Chart Selection—What to Choose</vt:lpstr>
      <vt:lpstr>Chart Selection—What to Avoid</vt:lpstr>
      <vt:lpstr>Design and Cleanliness</vt:lpstr>
      <vt:lpstr>Message Focus</vt:lpstr>
      <vt:lpstr>Guidelines for Creating Explanatory Charts (Slide 1 of 2)</vt:lpstr>
      <vt:lpstr>Guidelines for Creating Explanatory Charts (Slide 2 of 2)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Visualizing Data with Excel</dc:title>
  <dc:creator>Jason Nufryk</dc:creator>
  <cp:lastModifiedBy>Michelle Farney</cp:lastModifiedBy>
  <cp:revision>29</cp:revision>
  <dcterms:created xsi:type="dcterms:W3CDTF">2022-03-03T18:59:39Z</dcterms:created>
  <dcterms:modified xsi:type="dcterms:W3CDTF">2022-04-28T14:40:08Z</dcterms:modified>
</cp:coreProperties>
</file>