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7"/>
  </p:notesMasterIdLst>
  <p:handoutMasterIdLst>
    <p:handoutMasterId r:id="rId28"/>
  </p:handoutMasterIdLst>
  <p:sldIdLst>
    <p:sldId id="268" r:id="rId2"/>
    <p:sldId id="298" r:id="rId3"/>
    <p:sldId id="301" r:id="rId4"/>
    <p:sldId id="302" r:id="rId5"/>
    <p:sldId id="303" r:id="rId6"/>
    <p:sldId id="304" r:id="rId7"/>
    <p:sldId id="305" r:id="rId8"/>
    <p:sldId id="306" r:id="rId9"/>
    <p:sldId id="299" r:id="rId10"/>
    <p:sldId id="307" r:id="rId11"/>
    <p:sldId id="308" r:id="rId12"/>
    <p:sldId id="309" r:id="rId13"/>
    <p:sldId id="310" r:id="rId14"/>
    <p:sldId id="311" r:id="rId15"/>
    <p:sldId id="300" r:id="rId16"/>
    <p:sldId id="312" r:id="rId17"/>
    <p:sldId id="313" r:id="rId18"/>
    <p:sldId id="314" r:id="rId19"/>
    <p:sldId id="315" r:id="rId20"/>
    <p:sldId id="316" r:id="rId21"/>
    <p:sldId id="321" r:id="rId22"/>
    <p:sldId id="322" r:id="rId23"/>
    <p:sldId id="319" r:id="rId24"/>
    <p:sldId id="320" r:id="rId25"/>
    <p:sldId id="266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6" autoAdjust="0"/>
    <p:restoredTop sz="86452" autoAdjust="0"/>
  </p:normalViewPr>
  <p:slideViewPr>
    <p:cSldViewPr snapToGrid="0">
      <p:cViewPr varScale="1">
        <p:scale>
          <a:sx n="68" d="100"/>
          <a:sy n="68" d="100"/>
        </p:scale>
        <p:origin x="39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r>
              <a:rPr lang="en-US" dirty="0"/>
              <a:t>Introduction to Data Science</a:t>
            </a:r>
          </a:p>
          <a:p>
            <a:r>
              <a:rPr lang="en-US" dirty="0"/>
              <a:t>Create and Modify Tables</a:t>
            </a:r>
          </a:p>
          <a:p>
            <a:r>
              <a:rPr lang="en-US" dirty="0"/>
              <a:t>Sort and Filter Data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 Fundamentals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31B825-61E4-4C54-8910-DBC0452F9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E5CD8-B9E3-4EFB-A61C-0686587C89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80E64F-5EE6-424F-8CFF-15A6B0D7CB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>
                <a:solidFill>
                  <a:srgbClr val="009DDC"/>
                </a:solidFill>
                <a:cs typeface="Calibri"/>
              </a:rPr>
              <a:t>Table: </a:t>
            </a:r>
            <a:r>
              <a:rPr lang="en-US" dirty="0">
                <a:solidFill>
                  <a:srgbClr val="009DDC"/>
                </a:solidFill>
                <a:cs typeface="Calibri"/>
              </a:rPr>
              <a:t>A dataset composed of contiguous rows and columns that Excel treats as a single, independent object.</a:t>
            </a:r>
          </a:p>
        </p:txBody>
      </p:sp>
    </p:spTree>
    <p:extLst>
      <p:ext uri="{BB962C8B-B14F-4D97-AF65-F5344CB8AC3E}">
        <p14:creationId xmlns:p14="http://schemas.microsoft.com/office/powerpoint/2010/main" val="1602965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360FAF7-23CA-4997-A1C1-E8F9495D4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Components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BB1790-F85C-4316-B008-BA572BD1E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14E50CE-596D-41B6-B805-34F8E12944B3}"/>
              </a:ext>
            </a:extLst>
          </p:cNvPr>
          <p:cNvGrpSpPr/>
          <p:nvPr/>
        </p:nvGrpSpPr>
        <p:grpSpPr>
          <a:xfrm>
            <a:off x="2170554" y="1272864"/>
            <a:ext cx="7831842" cy="4835100"/>
            <a:chOff x="627042" y="1547803"/>
            <a:chExt cx="7831842" cy="48351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74FA280-2602-4E1C-8EC5-3A2BD8BBE8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253931" y="1943416"/>
              <a:ext cx="4522685" cy="4359018"/>
            </a:xfrm>
            <a:prstGeom prst="rect">
              <a:avLst/>
            </a:prstGeom>
          </p:spPr>
        </p:pic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1D77A913-2E37-43AC-B08A-5474FC6A245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1724137" y="253701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Line 314">
              <a:extLst>
                <a:ext uri="{FF2B5EF4-FFF2-40B4-BE49-F238E27FC236}">
                  <a16:creationId xmlns:a16="http://schemas.microsoft.com/office/drawing/2014/main" id="{5C10A832-A063-4492-8C55-12506FAF755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113462" y="2005719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24336F69-31ED-4B18-BA4E-090BD1717E2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1686036" y="6189851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466D11C6-CB90-41EC-A886-F7619A097D3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6826985" y="624574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314">
              <a:extLst>
                <a:ext uri="{FF2B5EF4-FFF2-40B4-BE49-F238E27FC236}">
                  <a16:creationId xmlns:a16="http://schemas.microsoft.com/office/drawing/2014/main" id="{1E0C835F-C3CD-43F9-BC25-5EFCEA74224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2759675" y="2105007"/>
              <a:ext cx="6400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23">
              <a:extLst>
                <a:ext uri="{FF2B5EF4-FFF2-40B4-BE49-F238E27FC236}">
                  <a16:creationId xmlns:a16="http://schemas.microsoft.com/office/drawing/2014/main" id="{4F935E7B-EAB1-488D-AA91-C60B9C2E7F36}"/>
                </a:ext>
              </a:extLst>
            </p:cNvPr>
            <p:cNvSpPr/>
            <p:nvPr/>
          </p:nvSpPr>
          <p:spPr>
            <a:xfrm>
              <a:off x="1800336" y="1549644"/>
              <a:ext cx="2558759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Header row drop-down arrow</a:t>
              </a:r>
            </a:p>
          </p:txBody>
        </p:sp>
        <p:sp>
          <p:nvSpPr>
            <p:cNvPr id="14" name="Rounded Rectangle 24">
              <a:extLst>
                <a:ext uri="{FF2B5EF4-FFF2-40B4-BE49-F238E27FC236}">
                  <a16:creationId xmlns:a16="http://schemas.microsoft.com/office/drawing/2014/main" id="{603948CD-F500-471D-9B38-8E86044E4F5B}"/>
                </a:ext>
              </a:extLst>
            </p:cNvPr>
            <p:cNvSpPr/>
            <p:nvPr/>
          </p:nvSpPr>
          <p:spPr>
            <a:xfrm>
              <a:off x="5592614" y="1547803"/>
              <a:ext cx="1556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Calculated column</a:t>
              </a:r>
            </a:p>
          </p:txBody>
        </p:sp>
        <p:sp>
          <p:nvSpPr>
            <p:cNvPr id="15" name="Rounded Rectangle 10">
              <a:extLst>
                <a:ext uri="{FF2B5EF4-FFF2-40B4-BE49-F238E27FC236}">
                  <a16:creationId xmlns:a16="http://schemas.microsoft.com/office/drawing/2014/main" id="{29B51EB3-6BE8-4449-9E92-C6C68794B75A}"/>
                </a:ext>
              </a:extLst>
            </p:cNvPr>
            <p:cNvSpPr/>
            <p:nvPr/>
          </p:nvSpPr>
          <p:spPr>
            <a:xfrm>
              <a:off x="7182534" y="6108583"/>
              <a:ext cx="127635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Sizing handle</a:t>
              </a:r>
            </a:p>
          </p:txBody>
        </p:sp>
        <p:sp>
          <p:nvSpPr>
            <p:cNvPr id="16" name="Rounded Rectangle 26">
              <a:extLst>
                <a:ext uri="{FF2B5EF4-FFF2-40B4-BE49-F238E27FC236}">
                  <a16:creationId xmlns:a16="http://schemas.microsoft.com/office/drawing/2014/main" id="{2919F935-13D5-4A2A-BBDD-B392FB30CEBE}"/>
                </a:ext>
              </a:extLst>
            </p:cNvPr>
            <p:cNvSpPr/>
            <p:nvPr/>
          </p:nvSpPr>
          <p:spPr>
            <a:xfrm>
              <a:off x="627042" y="6018589"/>
              <a:ext cx="127635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Total row</a:t>
              </a:r>
            </a:p>
          </p:txBody>
        </p:sp>
        <p:sp>
          <p:nvSpPr>
            <p:cNvPr id="17" name="Rounded Rectangle 27">
              <a:extLst>
                <a:ext uri="{FF2B5EF4-FFF2-40B4-BE49-F238E27FC236}">
                  <a16:creationId xmlns:a16="http://schemas.microsoft.com/office/drawing/2014/main" id="{244E7A49-B424-4885-B72C-7CD173728A1A}"/>
                </a:ext>
              </a:extLst>
            </p:cNvPr>
            <p:cNvSpPr/>
            <p:nvPr/>
          </p:nvSpPr>
          <p:spPr>
            <a:xfrm>
              <a:off x="703242" y="2399850"/>
              <a:ext cx="123825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Header row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5297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F0FAC-3350-4D8A-B938-63DA40290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Create Table Dialog Box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FA471B-4990-471A-832D-40D1EA00F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A58C4DC9-6DA3-4ECB-AF91-385567FA4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418" y="2328159"/>
            <a:ext cx="4039164" cy="258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96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3FC66-3B36-486A-BA27-D79ACC25E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Table Design Contextual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4ED8FE-7820-4A45-9A05-549B77A88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D7BE83-59F3-4917-9EBB-CB8E3619F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2745766"/>
            <a:ext cx="11601450" cy="136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62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F4B31F-E4CC-446D-8A87-3A0A2C8B5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21C25-572C-41A8-9A33-5BF3E5C40A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and Modifying Tables</a:t>
            </a:r>
          </a:p>
        </p:txBody>
      </p:sp>
    </p:spTree>
    <p:extLst>
      <p:ext uri="{BB962C8B-B14F-4D97-AF65-F5344CB8AC3E}">
        <p14:creationId xmlns:p14="http://schemas.microsoft.com/office/powerpoint/2010/main" val="2020743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689FC-EC1C-4633-BF3B-0098D6A48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 and Filter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C97DA-C293-4BE1-BF35-42FF8F793F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692AD-39E5-4F85-AF37-6B61AFE1D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45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E9CBA-EABE-4A24-9DC4-8D5A6FF5A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938DE05-B967-4B2A-BB8E-5D077089F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Sort Data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CDA52FA-5AE4-42CC-B44F-8C17CDC3B5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>
                <a:solidFill>
                  <a:srgbClr val="01A1DD"/>
                </a:solidFill>
              </a:rPr>
              <a:t>Sorting</a:t>
            </a:r>
            <a:r>
              <a:rPr lang="en-US" dirty="0">
                <a:solidFill>
                  <a:srgbClr val="01A1DD"/>
                </a:solidFill>
              </a:rPr>
              <a:t>: The process of reordering worksheet data based on some defined criteria, such as alphabetically or from highest value to lowest value.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14F490-B083-47A7-B8FB-B40DA4688250}"/>
              </a:ext>
            </a:extLst>
          </p:cNvPr>
          <p:cNvGrpSpPr/>
          <p:nvPr/>
        </p:nvGrpSpPr>
        <p:grpSpPr>
          <a:xfrm>
            <a:off x="1221164" y="2599284"/>
            <a:ext cx="9749671" cy="3398917"/>
            <a:chOff x="1221165" y="2732634"/>
            <a:chExt cx="9749671" cy="3398917"/>
          </a:xfrm>
        </p:grpSpPr>
        <p:sp>
          <p:nvSpPr>
            <p:cNvPr id="13" name="Rounded Rectangle 6">
              <a:extLst>
                <a:ext uri="{FF2B5EF4-FFF2-40B4-BE49-F238E27FC236}">
                  <a16:creationId xmlns:a16="http://schemas.microsoft.com/office/drawing/2014/main" id="{465B571D-FC40-4BF2-B621-E6C95B391A1A}"/>
                </a:ext>
              </a:extLst>
            </p:cNvPr>
            <p:cNvSpPr/>
            <p:nvPr/>
          </p:nvSpPr>
          <p:spPr>
            <a:xfrm>
              <a:off x="2860105" y="2732634"/>
              <a:ext cx="1382290" cy="285376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Unsorted data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3B441F7-B457-4974-AF44-0FA54CC2DB33}"/>
                </a:ext>
              </a:extLst>
            </p:cNvPr>
            <p:cNvGrpSpPr/>
            <p:nvPr/>
          </p:nvGrpSpPr>
          <p:grpSpPr>
            <a:xfrm>
              <a:off x="1221165" y="3244272"/>
              <a:ext cx="9749671" cy="2887279"/>
              <a:chOff x="1206579" y="3244272"/>
              <a:chExt cx="9749671" cy="2887279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5B6AACD-3FC9-4613-B073-50C1CA2268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1206579" y="3247123"/>
                <a:ext cx="4660171" cy="2884428"/>
              </a:xfrm>
              <a:prstGeom prst="rect">
                <a:avLst/>
              </a:prstGeom>
              <a:ln>
                <a:solidFill>
                  <a:srgbClr val="787878"/>
                </a:solidFill>
              </a:ln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C380AF48-308C-47D0-824A-0EAB96876E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6296079" y="3244272"/>
                <a:ext cx="4660171" cy="2887279"/>
              </a:xfrm>
              <a:prstGeom prst="rect">
                <a:avLst/>
              </a:prstGeom>
              <a:ln>
                <a:solidFill>
                  <a:srgbClr val="787878"/>
                </a:solidFill>
              </a:ln>
            </p:spPr>
          </p:pic>
        </p:grpSp>
        <p:sp>
          <p:nvSpPr>
            <p:cNvPr id="16" name="Line 316">
              <a:extLst>
                <a:ext uri="{FF2B5EF4-FFF2-40B4-BE49-F238E27FC236}">
                  <a16:creationId xmlns:a16="http://schemas.microsoft.com/office/drawing/2014/main" id="{BE6EBE3F-D6A1-4288-875F-960B3FA49CA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7015164" y="2795589"/>
              <a:ext cx="295272" cy="4762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Rounded Rectangle 10">
              <a:extLst>
                <a:ext uri="{FF2B5EF4-FFF2-40B4-BE49-F238E27FC236}">
                  <a16:creationId xmlns:a16="http://schemas.microsoft.com/office/drawing/2014/main" id="{D4ABC609-DEC6-4E1C-84BF-351848113A07}"/>
                </a:ext>
              </a:extLst>
            </p:cNvPr>
            <p:cNvSpPr/>
            <p:nvPr/>
          </p:nvSpPr>
          <p:spPr>
            <a:xfrm>
              <a:off x="7295106" y="2732634"/>
              <a:ext cx="1640912" cy="285376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Sorted by column 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04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E4ECC40-6021-460B-B7E3-4023A1204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and Custom Sorts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1E7AFE-216E-41C9-960A-2ED853A4A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3ED8308-804A-4D05-82F2-240CE42B7831}"/>
              </a:ext>
            </a:extLst>
          </p:cNvPr>
          <p:cNvGrpSpPr/>
          <p:nvPr/>
        </p:nvGrpSpPr>
        <p:grpSpPr>
          <a:xfrm>
            <a:off x="2905864" y="2249009"/>
            <a:ext cx="6380272" cy="2892336"/>
            <a:chOff x="1383868" y="2122000"/>
            <a:chExt cx="6380272" cy="289233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1C8B880-6458-42CD-941E-91BD5BDBD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494778" y="2598348"/>
              <a:ext cx="1784114" cy="2415988"/>
            </a:xfrm>
            <a:prstGeom prst="rect">
              <a:avLst/>
            </a:prstGeom>
            <a:ln>
              <a:solidFill>
                <a:srgbClr val="878787"/>
              </a:solidFill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9A3B1D4-2A16-42DD-BF0E-33C21AF71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3935354" y="2608244"/>
              <a:ext cx="1288184" cy="2406092"/>
            </a:xfrm>
            <a:prstGeom prst="rect">
              <a:avLst/>
            </a:prstGeom>
            <a:ln>
              <a:solidFill>
                <a:srgbClr val="878787"/>
              </a:solidFill>
            </a:ln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AE09659-7EF6-4DEF-9A6F-6C4EC09FF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995494" y="2598348"/>
              <a:ext cx="1669819" cy="2369832"/>
            </a:xfrm>
            <a:prstGeom prst="rect">
              <a:avLst/>
            </a:prstGeom>
            <a:ln>
              <a:solidFill>
                <a:srgbClr val="878787"/>
              </a:solidFill>
            </a:ln>
          </p:spPr>
        </p:pic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id="{585BFAE8-7FEB-43F4-968E-B5AFEA6B02A7}"/>
                </a:ext>
              </a:extLst>
            </p:cNvPr>
            <p:cNvSpPr/>
            <p:nvPr/>
          </p:nvSpPr>
          <p:spPr>
            <a:xfrm>
              <a:off x="3843336" y="2122000"/>
              <a:ext cx="1472218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Quick sort text</a:t>
              </a:r>
            </a:p>
          </p:txBody>
        </p:sp>
        <p:sp>
          <p:nvSpPr>
            <p:cNvPr id="21" name="Rounded Rectangle 3">
              <a:extLst>
                <a:ext uri="{FF2B5EF4-FFF2-40B4-BE49-F238E27FC236}">
                  <a16:creationId xmlns:a16="http://schemas.microsoft.com/office/drawing/2014/main" id="{D665517E-0FFC-48F1-BE95-9006F0C809CF}"/>
                </a:ext>
              </a:extLst>
            </p:cNvPr>
            <p:cNvSpPr/>
            <p:nvPr/>
          </p:nvSpPr>
          <p:spPr>
            <a:xfrm>
              <a:off x="5862434" y="2124650"/>
              <a:ext cx="1901706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Quick sort dates</a:t>
              </a:r>
            </a:p>
          </p:txBody>
        </p:sp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C29CE6B3-E06E-43C9-A488-C22DFA357619}"/>
                </a:ext>
              </a:extLst>
            </p:cNvPr>
            <p:cNvSpPr/>
            <p:nvPr/>
          </p:nvSpPr>
          <p:spPr>
            <a:xfrm>
              <a:off x="1383868" y="2122000"/>
              <a:ext cx="2035607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Quick sort numeric values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AB1B81-DBDE-48C7-BD06-80A98EBA7B2B}"/>
                </a:ext>
              </a:extLst>
            </p:cNvPr>
            <p:cNvSpPr/>
            <p:nvPr/>
          </p:nvSpPr>
          <p:spPr>
            <a:xfrm>
              <a:off x="1494777" y="3344747"/>
              <a:ext cx="1700657" cy="568027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05801F6-E018-4CB3-80A4-6B974CF30704}"/>
                </a:ext>
              </a:extLst>
            </p:cNvPr>
            <p:cNvSpPr/>
            <p:nvPr/>
          </p:nvSpPr>
          <p:spPr>
            <a:xfrm>
              <a:off x="3952022" y="3380550"/>
              <a:ext cx="1148413" cy="532224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F58074C-885D-49AF-B532-00E6D18E623A}"/>
                </a:ext>
              </a:extLst>
            </p:cNvPr>
            <p:cNvSpPr/>
            <p:nvPr/>
          </p:nvSpPr>
          <p:spPr>
            <a:xfrm>
              <a:off x="5995494" y="3349720"/>
              <a:ext cx="1611806" cy="563054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5213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9B22E-7294-4C7C-9B51-2575F2865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Sort Dialog Box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73A644-F51D-414B-B256-95C4C01B8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02B2600-288B-44C7-B82B-8881C55986E8}"/>
              </a:ext>
            </a:extLst>
          </p:cNvPr>
          <p:cNvGrpSpPr/>
          <p:nvPr/>
        </p:nvGrpSpPr>
        <p:grpSpPr>
          <a:xfrm>
            <a:off x="1105459" y="2060218"/>
            <a:ext cx="8534408" cy="3269918"/>
            <a:chOff x="284437" y="1794041"/>
            <a:chExt cx="8534408" cy="326991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EC61ACD-E676-4D50-8331-A6EEA0B56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867008" y="1883612"/>
              <a:ext cx="6951837" cy="3180347"/>
            </a:xfrm>
            <a:prstGeom prst="rect">
              <a:avLst/>
            </a:prstGeom>
            <a:ln>
              <a:solidFill>
                <a:srgbClr val="787878"/>
              </a:solidFill>
            </a:ln>
          </p:spPr>
        </p:pic>
        <p:sp>
          <p:nvSpPr>
            <p:cNvPr id="6" name="Line 314">
              <a:extLst>
                <a:ext uri="{FF2B5EF4-FFF2-40B4-BE49-F238E27FC236}">
                  <a16:creationId xmlns:a16="http://schemas.microsoft.com/office/drawing/2014/main" id="{E79EB0DB-5EE2-4D56-A645-D9F20D4A053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7380645" y="401500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Line 314">
              <a:extLst>
                <a:ext uri="{FF2B5EF4-FFF2-40B4-BE49-F238E27FC236}">
                  <a16:creationId xmlns:a16="http://schemas.microsoft.com/office/drawing/2014/main" id="{66DEC188-E967-44DF-B2C5-E00704A622F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5093689" y="4022039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314">
              <a:extLst>
                <a:ext uri="{FF2B5EF4-FFF2-40B4-BE49-F238E27FC236}">
                  <a16:creationId xmlns:a16="http://schemas.microsoft.com/office/drawing/2014/main" id="{4E74A43A-1088-4DAB-97E0-EC172A025A7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2860577" y="404190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9">
              <a:extLst>
                <a:ext uri="{FF2B5EF4-FFF2-40B4-BE49-F238E27FC236}">
                  <a16:creationId xmlns:a16="http://schemas.microsoft.com/office/drawing/2014/main" id="{34676F15-CA83-48D3-AB6E-D72FAA9D9497}"/>
                </a:ext>
              </a:extLst>
            </p:cNvPr>
            <p:cNvSpPr/>
            <p:nvPr/>
          </p:nvSpPr>
          <p:spPr>
            <a:xfrm>
              <a:off x="284437" y="3023580"/>
              <a:ext cx="1457325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Defined sort levels</a:t>
              </a:r>
            </a:p>
          </p:txBody>
        </p:sp>
        <p:sp>
          <p:nvSpPr>
            <p:cNvPr id="10" name="Rounded Rectangle 10">
              <a:extLst>
                <a:ext uri="{FF2B5EF4-FFF2-40B4-BE49-F238E27FC236}">
                  <a16:creationId xmlns:a16="http://schemas.microsoft.com/office/drawing/2014/main" id="{64FDD731-D192-4C66-9534-9CF3C181F53B}"/>
                </a:ext>
              </a:extLst>
            </p:cNvPr>
            <p:cNvSpPr/>
            <p:nvPr/>
          </p:nvSpPr>
          <p:spPr>
            <a:xfrm>
              <a:off x="2371127" y="4041908"/>
              <a:ext cx="148590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Column/Row drop-down menus</a:t>
              </a:r>
            </a:p>
          </p:txBody>
        </p:sp>
        <p:sp>
          <p:nvSpPr>
            <p:cNvPr id="11" name="Rounded Rectangle 11">
              <a:extLst>
                <a:ext uri="{FF2B5EF4-FFF2-40B4-BE49-F238E27FC236}">
                  <a16:creationId xmlns:a16="http://schemas.microsoft.com/office/drawing/2014/main" id="{E51EADB2-63A9-4DDF-96F5-CEB16C830366}"/>
                </a:ext>
              </a:extLst>
            </p:cNvPr>
            <p:cNvSpPr/>
            <p:nvPr/>
          </p:nvSpPr>
          <p:spPr>
            <a:xfrm>
              <a:off x="4599976" y="4042677"/>
              <a:ext cx="148590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Sort On drop-down menus</a:t>
              </a:r>
            </a:p>
          </p:txBody>
        </p:sp>
        <p:sp>
          <p:nvSpPr>
            <p:cNvPr id="12" name="Rounded Rectangle 12">
              <a:extLst>
                <a:ext uri="{FF2B5EF4-FFF2-40B4-BE49-F238E27FC236}">
                  <a16:creationId xmlns:a16="http://schemas.microsoft.com/office/drawing/2014/main" id="{E725A18D-6705-4552-A1F2-FC91FF26E147}"/>
                </a:ext>
              </a:extLst>
            </p:cNvPr>
            <p:cNvSpPr/>
            <p:nvPr/>
          </p:nvSpPr>
          <p:spPr>
            <a:xfrm>
              <a:off x="6972657" y="4045420"/>
              <a:ext cx="131445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Order drop-down menus</a:t>
              </a:r>
            </a:p>
          </p:txBody>
        </p:sp>
        <p:sp>
          <p:nvSpPr>
            <p:cNvPr id="13" name="AutoShape 303">
              <a:extLst>
                <a:ext uri="{FF2B5EF4-FFF2-40B4-BE49-F238E27FC236}">
                  <a16:creationId xmlns:a16="http://schemas.microsoft.com/office/drawing/2014/main" id="{08B2FD94-D7FD-4812-B8BD-A16B9F5303D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41762" y="2703540"/>
              <a:ext cx="174625" cy="100584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AutoShape 303">
              <a:extLst>
                <a:ext uri="{FF2B5EF4-FFF2-40B4-BE49-F238E27FC236}">
                  <a16:creationId xmlns:a16="http://schemas.microsoft.com/office/drawing/2014/main" id="{0439F23E-FF92-415C-AF0D-1C6DBB4F71D2}"/>
                </a:ext>
              </a:extLst>
            </p:cNvPr>
            <p:cNvSpPr>
              <a:spLocks/>
            </p:cNvSpPr>
            <p:nvPr/>
          </p:nvSpPr>
          <p:spPr bwMode="auto">
            <a:xfrm rot="5400000" flipH="1" flipV="1">
              <a:off x="5385909" y="1835634"/>
              <a:ext cx="174625" cy="64008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ounded Rectangle 15">
              <a:extLst>
                <a:ext uri="{FF2B5EF4-FFF2-40B4-BE49-F238E27FC236}">
                  <a16:creationId xmlns:a16="http://schemas.microsoft.com/office/drawing/2014/main" id="{80E536DF-5B3E-4AA5-9CD5-CDA5DB57F81C}"/>
                </a:ext>
              </a:extLst>
            </p:cNvPr>
            <p:cNvSpPr/>
            <p:nvPr/>
          </p:nvSpPr>
          <p:spPr>
            <a:xfrm>
              <a:off x="3973567" y="1794041"/>
              <a:ext cx="2999307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Move Up and Move Down buttons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5737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A4AB9C-6435-4009-97C6-EA8639C12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9B486B-7F38-45E3-BD91-0A50AB18E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Data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DAF5D6-82F4-4EB6-941A-610935D9B6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>
                <a:solidFill>
                  <a:srgbClr val="01A1DD"/>
                </a:solidFill>
              </a:rPr>
              <a:t>Filtering</a:t>
            </a:r>
            <a:r>
              <a:rPr lang="en-US" dirty="0">
                <a:solidFill>
                  <a:srgbClr val="01A1DD"/>
                </a:solidFill>
              </a:rPr>
              <a:t>: The process of removing from view any data entries that do not match some specified criteria.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2DA4220-6CA5-49A1-90F0-79C8F502997A}"/>
              </a:ext>
            </a:extLst>
          </p:cNvPr>
          <p:cNvGrpSpPr/>
          <p:nvPr/>
        </p:nvGrpSpPr>
        <p:grpSpPr>
          <a:xfrm>
            <a:off x="1187827" y="2665843"/>
            <a:ext cx="9816346" cy="3398917"/>
            <a:chOff x="1221165" y="2732634"/>
            <a:chExt cx="9816346" cy="3398917"/>
          </a:xfrm>
        </p:grpSpPr>
        <p:sp>
          <p:nvSpPr>
            <p:cNvPr id="32" name="Rounded Rectangle 6">
              <a:extLst>
                <a:ext uri="{FF2B5EF4-FFF2-40B4-BE49-F238E27FC236}">
                  <a16:creationId xmlns:a16="http://schemas.microsoft.com/office/drawing/2014/main" id="{5B119BCF-CD73-4585-8985-F9F9481AC26D}"/>
                </a:ext>
              </a:extLst>
            </p:cNvPr>
            <p:cNvSpPr/>
            <p:nvPr/>
          </p:nvSpPr>
          <p:spPr>
            <a:xfrm>
              <a:off x="2860105" y="2732634"/>
              <a:ext cx="1382290" cy="285376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Unfiltered data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9182099-1DE6-47E0-94DA-2A2A59127B8E}"/>
                </a:ext>
              </a:extLst>
            </p:cNvPr>
            <p:cNvGrpSpPr/>
            <p:nvPr/>
          </p:nvGrpSpPr>
          <p:grpSpPr>
            <a:xfrm>
              <a:off x="1221165" y="3247123"/>
              <a:ext cx="9816346" cy="2884428"/>
              <a:chOff x="1206579" y="3247123"/>
              <a:chExt cx="9816346" cy="2884428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5F1BB8C2-ADDF-47E9-B32F-598319E6CB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1206579" y="3247123"/>
                <a:ext cx="4660171" cy="2884428"/>
              </a:xfrm>
              <a:prstGeom prst="rect">
                <a:avLst/>
              </a:prstGeom>
              <a:ln>
                <a:solidFill>
                  <a:srgbClr val="787878"/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4DF9D4A-F888-4F6C-97CE-B2D1BE410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6362754" y="3247123"/>
                <a:ext cx="4660171" cy="835035"/>
              </a:xfrm>
              <a:prstGeom prst="rect">
                <a:avLst/>
              </a:prstGeom>
              <a:ln>
                <a:solidFill>
                  <a:srgbClr val="787878"/>
                </a:solidFill>
              </a:ln>
            </p:spPr>
          </p:pic>
        </p:grpSp>
        <p:sp>
          <p:nvSpPr>
            <p:cNvPr id="35" name="Rounded Rectangle 10">
              <a:extLst>
                <a:ext uri="{FF2B5EF4-FFF2-40B4-BE49-F238E27FC236}">
                  <a16:creationId xmlns:a16="http://schemas.microsoft.com/office/drawing/2014/main" id="{8024BBDE-EF83-4C2C-B05D-E63050ED9FC3}"/>
                </a:ext>
              </a:extLst>
            </p:cNvPr>
            <p:cNvSpPr/>
            <p:nvPr/>
          </p:nvSpPr>
          <p:spPr>
            <a:xfrm>
              <a:off x="7295105" y="2732634"/>
              <a:ext cx="2648995" cy="295272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Filtered data with suppressed rows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9179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Data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6515AA-D8B4-42C6-A207-29E6C8112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AutoFilters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64116C-AD9F-4C6C-A3E7-61D6F85A3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37532A1-6CAB-4DF0-8015-C55A6C93DC7F}"/>
              </a:ext>
            </a:extLst>
          </p:cNvPr>
          <p:cNvGrpSpPr/>
          <p:nvPr/>
        </p:nvGrpSpPr>
        <p:grpSpPr>
          <a:xfrm>
            <a:off x="3370081" y="1179448"/>
            <a:ext cx="3971844" cy="5266025"/>
            <a:chOff x="3370081" y="1179448"/>
            <a:chExt cx="3971844" cy="526602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306883F-D70B-471A-B4B3-D51E7DDE8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50076" y="1179448"/>
              <a:ext cx="2491849" cy="526602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1421B8B-EFFD-4878-A675-981CA00ED074}"/>
                </a:ext>
              </a:extLst>
            </p:cNvPr>
            <p:cNvGrpSpPr/>
            <p:nvPr/>
          </p:nvGrpSpPr>
          <p:grpSpPr>
            <a:xfrm>
              <a:off x="3370081" y="2610405"/>
              <a:ext cx="1621019" cy="2828370"/>
              <a:chOff x="2604603" y="2475366"/>
              <a:chExt cx="1621019" cy="2828370"/>
            </a:xfrm>
          </p:grpSpPr>
          <p:sp>
            <p:nvSpPr>
              <p:cNvPr id="9" name="AutoShape 303">
                <a:extLst>
                  <a:ext uri="{FF2B5EF4-FFF2-40B4-BE49-F238E27FC236}">
                    <a16:creationId xmlns:a16="http://schemas.microsoft.com/office/drawing/2014/main" id="{7A2175B0-8657-4F8B-B065-C7DA86A402A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61928" y="2475366"/>
                <a:ext cx="163694" cy="282837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Rounded Rectangle 3">
                <a:extLst>
                  <a:ext uri="{FF2B5EF4-FFF2-40B4-BE49-F238E27FC236}">
                    <a16:creationId xmlns:a16="http://schemas.microsoft.com/office/drawing/2014/main" id="{B7DACAD2-717C-4991-85D5-6A6AADD3DD4D}"/>
                  </a:ext>
                </a:extLst>
              </p:cNvPr>
              <p:cNvSpPr/>
              <p:nvPr/>
            </p:nvSpPr>
            <p:spPr>
              <a:xfrm>
                <a:off x="2604603" y="3677421"/>
                <a:ext cx="1457325" cy="36576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AutoFilter options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0128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A9A21-9B3F-4FBB-83FB-079842397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Filtering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BDF000-FB4C-4908-9109-9E6D5870B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C6CF2F-43ED-46E2-BAEB-478047DF39EB}"/>
              </a:ext>
            </a:extLst>
          </p:cNvPr>
          <p:cNvGrpSpPr>
            <a:grpSpLocks noChangeAspect="1"/>
          </p:cNvGrpSpPr>
          <p:nvPr/>
        </p:nvGrpSpPr>
        <p:grpSpPr>
          <a:xfrm>
            <a:off x="643606" y="1384810"/>
            <a:ext cx="9426570" cy="4406390"/>
            <a:chOff x="643606" y="1232410"/>
            <a:chExt cx="9426570" cy="440639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A4625F2-2534-4BB1-8594-3DDC2551E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21825" y="1870554"/>
              <a:ext cx="7948351" cy="3768245"/>
            </a:xfrm>
            <a:prstGeom prst="rect">
              <a:avLst/>
            </a:prstGeom>
          </p:spPr>
        </p:pic>
        <p:sp>
          <p:nvSpPr>
            <p:cNvPr id="15" name="Rounded Rectangle 5">
              <a:extLst>
                <a:ext uri="{FF2B5EF4-FFF2-40B4-BE49-F238E27FC236}">
                  <a16:creationId xmlns:a16="http://schemas.microsoft.com/office/drawing/2014/main" id="{80E32594-13A8-413D-99C3-6232B4C22B97}"/>
                </a:ext>
              </a:extLst>
            </p:cNvPr>
            <p:cNvSpPr/>
            <p:nvPr/>
          </p:nvSpPr>
          <p:spPr>
            <a:xfrm>
              <a:off x="786078" y="2336576"/>
              <a:ext cx="1181100" cy="3048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Criteria range</a:t>
              </a:r>
            </a:p>
          </p:txBody>
        </p:sp>
        <p:sp>
          <p:nvSpPr>
            <p:cNvPr id="16" name="Rounded Rectangle 6">
              <a:extLst>
                <a:ext uri="{FF2B5EF4-FFF2-40B4-BE49-F238E27FC236}">
                  <a16:creationId xmlns:a16="http://schemas.microsoft.com/office/drawing/2014/main" id="{583F3640-581C-4994-8897-D272A89C5F3F}"/>
                </a:ext>
              </a:extLst>
            </p:cNvPr>
            <p:cNvSpPr/>
            <p:nvPr/>
          </p:nvSpPr>
          <p:spPr>
            <a:xfrm>
              <a:off x="643606" y="4185471"/>
              <a:ext cx="1295400" cy="3048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Filtered dataset</a:t>
              </a:r>
            </a:p>
          </p:txBody>
        </p:sp>
        <p:sp>
          <p:nvSpPr>
            <p:cNvPr id="17" name="AutoShape 303">
              <a:extLst>
                <a:ext uri="{FF2B5EF4-FFF2-40B4-BE49-F238E27FC236}">
                  <a16:creationId xmlns:a16="http://schemas.microsoft.com/office/drawing/2014/main" id="{3EA6C051-299A-4166-BCB7-05B259E1B0D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67178" y="2164292"/>
              <a:ext cx="150550" cy="63605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AutoShape 303">
              <a:extLst>
                <a:ext uri="{FF2B5EF4-FFF2-40B4-BE49-F238E27FC236}">
                  <a16:creationId xmlns:a16="http://schemas.microsoft.com/office/drawing/2014/main" id="{1ED97893-2CCD-4FDE-ACBB-276A867F5A2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43103" y="3081406"/>
              <a:ext cx="174625" cy="255739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Line 316">
              <a:extLst>
                <a:ext uri="{FF2B5EF4-FFF2-40B4-BE49-F238E27FC236}">
                  <a16:creationId xmlns:a16="http://schemas.microsoft.com/office/drawing/2014/main" id="{D34F68D6-0E01-4E7E-8F55-FDC1CEFA0AF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736209" y="1011178"/>
              <a:ext cx="863092" cy="20675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Line 316">
              <a:extLst>
                <a:ext uri="{FF2B5EF4-FFF2-40B4-BE49-F238E27FC236}">
                  <a16:creationId xmlns:a16="http://schemas.microsoft.com/office/drawing/2014/main" id="{306094F3-82B6-4B11-BB76-10C67572D0C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7845716" y="968665"/>
              <a:ext cx="844608" cy="213296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Rounded Rectangle 12">
              <a:extLst>
                <a:ext uri="{FF2B5EF4-FFF2-40B4-BE49-F238E27FC236}">
                  <a16:creationId xmlns:a16="http://schemas.microsoft.com/office/drawing/2014/main" id="{44FD73A5-A122-4865-93B4-8EC6E5889F84}"/>
                </a:ext>
              </a:extLst>
            </p:cNvPr>
            <p:cNvSpPr/>
            <p:nvPr/>
          </p:nvSpPr>
          <p:spPr>
            <a:xfrm>
              <a:off x="6456072" y="1232410"/>
              <a:ext cx="1466850" cy="3810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Filter operators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5877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270D4-2E87-45C7-91D7-53197B815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Range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0196C2-B3E4-44C3-A717-A692704C3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F7345D-7BD3-4A11-965D-6F2EE0001CED}"/>
              </a:ext>
            </a:extLst>
          </p:cNvPr>
          <p:cNvGrpSpPr/>
          <p:nvPr/>
        </p:nvGrpSpPr>
        <p:grpSpPr>
          <a:xfrm>
            <a:off x="1685928" y="2368277"/>
            <a:ext cx="10252984" cy="2588480"/>
            <a:chOff x="1827053" y="2377802"/>
            <a:chExt cx="10252984" cy="258848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0C9EE3C-E09B-4EA6-B3BF-75812BCE2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7053" y="2984345"/>
              <a:ext cx="8537895" cy="1533121"/>
            </a:xfrm>
            <a:prstGeom prst="rect">
              <a:avLst/>
            </a:prstGeom>
          </p:spPr>
        </p:pic>
        <p:sp>
          <p:nvSpPr>
            <p:cNvPr id="18" name="Line 314">
              <a:extLst>
                <a:ext uri="{FF2B5EF4-FFF2-40B4-BE49-F238E27FC236}">
                  <a16:creationId xmlns:a16="http://schemas.microsoft.com/office/drawing/2014/main" id="{6D8D0DF5-C839-41C1-BD4D-471EF65F8D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411042" y="3671462"/>
              <a:ext cx="548288" cy="960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Line 314">
              <a:extLst>
                <a:ext uri="{FF2B5EF4-FFF2-40B4-BE49-F238E27FC236}">
                  <a16:creationId xmlns:a16="http://schemas.microsoft.com/office/drawing/2014/main" id="{FC6F82A3-B82A-421D-AAB0-93E6866428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07437" y="3767493"/>
              <a:ext cx="548287" cy="968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Rounded Rectangle 5">
              <a:extLst>
                <a:ext uri="{FF2B5EF4-FFF2-40B4-BE49-F238E27FC236}">
                  <a16:creationId xmlns:a16="http://schemas.microsoft.com/office/drawing/2014/main" id="{CBDAF64B-07ED-4CFE-9288-0AA8BB342B64}"/>
                </a:ext>
              </a:extLst>
            </p:cNvPr>
            <p:cNvSpPr/>
            <p:nvPr/>
          </p:nvSpPr>
          <p:spPr>
            <a:xfrm>
              <a:off x="10898937" y="3558989"/>
              <a:ext cx="118110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Criteria using OR operator</a:t>
              </a:r>
            </a:p>
          </p:txBody>
        </p:sp>
        <p:sp>
          <p:nvSpPr>
            <p:cNvPr id="21" name="Line 314">
              <a:extLst>
                <a:ext uri="{FF2B5EF4-FFF2-40B4-BE49-F238E27FC236}">
                  <a16:creationId xmlns:a16="http://schemas.microsoft.com/office/drawing/2014/main" id="{EAEAEAC3-93ED-47A6-A476-1ABC5E5830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6111126" y="441915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Rounded Rectangle 9">
              <a:extLst>
                <a:ext uri="{FF2B5EF4-FFF2-40B4-BE49-F238E27FC236}">
                  <a16:creationId xmlns:a16="http://schemas.microsoft.com/office/drawing/2014/main" id="{7A6EE218-9EE2-432E-AB33-62E1216221C1}"/>
                </a:ext>
              </a:extLst>
            </p:cNvPr>
            <p:cNvSpPr/>
            <p:nvPr/>
          </p:nvSpPr>
          <p:spPr>
            <a:xfrm>
              <a:off x="5769813" y="4661482"/>
              <a:ext cx="1181100" cy="3048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Blank row</a:t>
              </a:r>
            </a:p>
          </p:txBody>
        </p:sp>
        <p:sp>
          <p:nvSpPr>
            <p:cNvPr id="23" name="Rounded Rectangle 5">
              <a:extLst>
                <a:ext uri="{FF2B5EF4-FFF2-40B4-BE49-F238E27FC236}">
                  <a16:creationId xmlns:a16="http://schemas.microsoft.com/office/drawing/2014/main" id="{0A152954-269D-48DB-923B-D5C5913DF813}"/>
                </a:ext>
              </a:extLst>
            </p:cNvPr>
            <p:cNvSpPr/>
            <p:nvPr/>
          </p:nvSpPr>
          <p:spPr>
            <a:xfrm>
              <a:off x="5657497" y="2377802"/>
              <a:ext cx="1181100" cy="3810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Duplicate header row</a:t>
              </a:r>
            </a:p>
          </p:txBody>
        </p:sp>
        <p:sp>
          <p:nvSpPr>
            <p:cNvPr id="24" name="AutoShape 303">
              <a:extLst>
                <a:ext uri="{FF2B5EF4-FFF2-40B4-BE49-F238E27FC236}">
                  <a16:creationId xmlns:a16="http://schemas.microsoft.com/office/drawing/2014/main" id="{66A014F5-4ABD-4883-80FF-A13A1D05C73A}"/>
                </a:ext>
              </a:extLst>
            </p:cNvPr>
            <p:cNvSpPr>
              <a:spLocks/>
            </p:cNvSpPr>
            <p:nvPr/>
          </p:nvSpPr>
          <p:spPr bwMode="auto">
            <a:xfrm rot="5400000" flipH="1" flipV="1">
              <a:off x="6209565" y="-1200889"/>
              <a:ext cx="153873" cy="8115303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Line 314">
              <a:extLst>
                <a:ext uri="{FF2B5EF4-FFF2-40B4-BE49-F238E27FC236}">
                  <a16:creationId xmlns:a16="http://schemas.microsoft.com/office/drawing/2014/main" id="{96ED95E9-12D9-4048-AA40-D25C16206E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37862" y="363831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Rounded Rectangle 5">
              <a:extLst>
                <a:ext uri="{FF2B5EF4-FFF2-40B4-BE49-F238E27FC236}">
                  <a16:creationId xmlns:a16="http://schemas.microsoft.com/office/drawing/2014/main" id="{2790BB76-F818-45B8-B9A5-8476087023AA}"/>
                </a:ext>
              </a:extLst>
            </p:cNvPr>
            <p:cNvSpPr/>
            <p:nvPr/>
          </p:nvSpPr>
          <p:spPr>
            <a:xfrm>
              <a:off x="3036138" y="3558989"/>
              <a:ext cx="1181100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Criteria using AND operator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F7922CD-2041-4121-8EAB-D49F55EEBF6B}"/>
                </a:ext>
              </a:extLst>
            </p:cNvPr>
            <p:cNvSpPr/>
            <p:nvPr/>
          </p:nvSpPr>
          <p:spPr>
            <a:xfrm>
              <a:off x="4636337" y="3495675"/>
              <a:ext cx="5707816" cy="271818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 err="1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0520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49CB5-FFB4-40AE-ABD2-F3D5A350C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Operators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A9B9B1-F2AC-474B-A6FF-02F66608A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1DDC2B08-1961-4A20-A6DB-13E988055E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8491991"/>
              </p:ext>
            </p:extLst>
          </p:nvPr>
        </p:nvGraphicFramePr>
        <p:xfrm>
          <a:off x="1276188" y="1942576"/>
          <a:ext cx="9639625" cy="35052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32335">
                  <a:extLst>
                    <a:ext uri="{9D8B030D-6E8A-4147-A177-3AD203B41FA5}">
                      <a16:colId xmlns:a16="http://schemas.microsoft.com/office/drawing/2014/main" val="3723322406"/>
                    </a:ext>
                  </a:extLst>
                </a:gridCol>
                <a:gridCol w="7407290">
                  <a:extLst>
                    <a:ext uri="{9D8B030D-6E8A-4147-A177-3AD203B41FA5}">
                      <a16:colId xmlns:a16="http://schemas.microsoft.com/office/drawing/2014/main" val="4024237530"/>
                    </a:ext>
                  </a:extLst>
                </a:gridCol>
              </a:tblGrid>
              <a:tr h="382385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Filter Operator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600" b="1" i="0" u="none" strike="noStrike" kern="1200" cap="none" spc="0" normalizeH="0" baseline="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What It Does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DDC">
                        <a:lumMod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8315886"/>
                  </a:ext>
                </a:extLst>
              </a:tr>
              <a:tr h="390352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=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Filters data based on an exact content match.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6054844"/>
                  </a:ext>
                </a:extLst>
              </a:tr>
              <a:tr h="390352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&lt;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Filters for numerical or date and time values that are less than the defined criteria.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043863"/>
                  </a:ext>
                </a:extLst>
              </a:tr>
              <a:tr h="390352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&gt;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Filters for numerical or date and time values that are greater than the defined criteria.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649237"/>
                  </a:ext>
                </a:extLst>
              </a:tr>
              <a:tr h="390352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&lt;=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Filters for numerical or date and time values that are less than or equal to the defined criteria.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8963815"/>
                  </a:ext>
                </a:extLst>
              </a:tr>
              <a:tr h="390352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&gt;=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Filters for numerical or date and time values that are greater than or equal to the defined criteria.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263971"/>
                  </a:ext>
                </a:extLst>
              </a:tr>
              <a:tr h="390352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&lt;&gt;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Filters for numerical, textual, or date and time values that are not equal to the defined criteria.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262347"/>
                  </a:ext>
                </a:extLst>
              </a:tr>
              <a:tr h="390352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?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Serves as a wildcard for a single character in the same position.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186792"/>
                  </a:ext>
                </a:extLst>
              </a:tr>
              <a:tr h="390352"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1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*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sz="1400" b="0" i="0" u="none" strike="noStrike" kern="1200" cap="none" spc="0" normalizeH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Calibri" panose="020F0502020204030204" pitchFamily="34" charset="0"/>
                        </a:rPr>
                        <a:t>Serves as a wildcard for multiple characters in the same position.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>
                          <a:lumMod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832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591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DF710E-4C57-4EE8-BFDD-F5575525A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40ABB6-3016-4562-92F7-1F37D144F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Sorting and Filtering Data</a:t>
            </a:r>
          </a:p>
        </p:txBody>
      </p:sp>
    </p:spTree>
    <p:extLst>
      <p:ext uri="{BB962C8B-B14F-4D97-AF65-F5344CB8AC3E}">
        <p14:creationId xmlns:p14="http://schemas.microsoft.com/office/powerpoint/2010/main" val="32313419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Who might do data analysis and visualization in your organization?</a:t>
            </a:r>
          </a:p>
          <a:p>
            <a:r>
              <a:rPr lang="en-US"/>
              <a:t>How might you use sorting and filtering for data analysis?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BE908-7A78-4F66-96C7-BF6893AD5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47DE29-3356-4D6D-A1E9-F58CE810B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8D6F7ED-E38A-46C1-A3FD-9A9BA67217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Data analysis: </a:t>
            </a:r>
            <a:r>
              <a:rPr lang="en-US" dirty="0"/>
              <a:t>To find patterns, evaluate cause and effect, and make estimations from data by applying a logic-based approach such as statistical analysis.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96BFC80-A292-45AB-813D-CA7DA9B952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Analyzing large amounts of data (also called data mining).</a:t>
            </a:r>
          </a:p>
          <a:p>
            <a:r>
              <a:rPr lang="en-US" dirty="0"/>
              <a:t>Combining and correlating large amounts of data.</a:t>
            </a:r>
          </a:p>
          <a:p>
            <a:r>
              <a:rPr lang="en-US" dirty="0"/>
              <a:t>Evaluating performance of processes (operations, sales, business, etc.).</a:t>
            </a:r>
          </a:p>
          <a:p>
            <a:r>
              <a:rPr lang="en-US" dirty="0"/>
              <a:t>Performing benchmarking to compare business operations baselines or competitors.</a:t>
            </a:r>
          </a:p>
          <a:p>
            <a:r>
              <a:rPr lang="en-US" dirty="0"/>
              <a:t>Creating data models from separate data sources for analysis.</a:t>
            </a:r>
          </a:p>
          <a:p>
            <a:r>
              <a:rPr lang="en-US" dirty="0"/>
              <a:t>Surfacing trends or insights about processes and business activities.</a:t>
            </a:r>
          </a:p>
          <a:p>
            <a:r>
              <a:rPr lang="en-US" dirty="0"/>
              <a:t>Creating reports and dashboards to showcase findings and further explore and analyze data. </a:t>
            </a:r>
          </a:p>
        </p:txBody>
      </p:sp>
    </p:spTree>
    <p:extLst>
      <p:ext uri="{BB962C8B-B14F-4D97-AF65-F5344CB8AC3E}">
        <p14:creationId xmlns:p14="http://schemas.microsoft.com/office/powerpoint/2010/main" val="2700353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1C5F72-9CCC-4059-AC7E-D511915DA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5915B8-6DED-4B53-8F61-57414F6D2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Science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D2CBAD-CF4C-43D2-A890-B6E858CD17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Data science: </a:t>
            </a:r>
            <a:r>
              <a:rPr lang="en-US" dirty="0"/>
              <a:t>A field where data scientists work with large structured and unstructured datasets using scientific methods and processes to discover insights to inform critical decisions.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2CB273-C6D1-4C16-89EC-5B8F7E75CF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Data scientists often use powerful computing hardware, deep search algorithms, and machine learning.</a:t>
            </a:r>
          </a:p>
          <a:p>
            <a:r>
              <a:rPr lang="en-US" dirty="0"/>
              <a:t>Goal is to explain events, experiences, and phenomena with data.</a:t>
            </a:r>
          </a:p>
          <a:p>
            <a:r>
              <a:rPr lang="en-US" dirty="0"/>
              <a:t>Tools commonly used by data scientists include:</a:t>
            </a:r>
          </a:p>
          <a:p>
            <a:pPr lvl="1"/>
            <a:r>
              <a:rPr lang="en-US" dirty="0"/>
              <a:t>Spreadsheets such as Excel or Google Sheets.</a:t>
            </a:r>
          </a:p>
          <a:p>
            <a:pPr lvl="1"/>
            <a:r>
              <a:rPr lang="en-US" dirty="0"/>
              <a:t>Tableau or Power BI that provide more data analysis and visualization capabilities than spreadsheets.</a:t>
            </a:r>
          </a:p>
          <a:p>
            <a:pPr lvl="1"/>
            <a:r>
              <a:rPr lang="en-US" dirty="0"/>
              <a:t>R Project for Statistical Computing (R) for advanced statistical analysis.</a:t>
            </a:r>
          </a:p>
          <a:p>
            <a:pPr lvl="1"/>
            <a:r>
              <a:rPr lang="en-US" dirty="0"/>
              <a:t>Python for taking a programmatic approach to advanced data analysis with large data sets. </a:t>
            </a:r>
          </a:p>
        </p:txBody>
      </p:sp>
    </p:spTree>
    <p:extLst>
      <p:ext uri="{BB962C8B-B14F-4D97-AF65-F5344CB8AC3E}">
        <p14:creationId xmlns:p14="http://schemas.microsoft.com/office/powerpoint/2010/main" val="730422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880FC3-73C0-4C8A-98B1-C7EA13081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4A30A8-F0AF-4A5C-943D-5C0CF965A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Visualizations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22B01-0195-4765-8FEA-847C3AC4F9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>
                <a:solidFill>
                  <a:srgbClr val="009DDC"/>
                </a:solidFill>
                <a:ea typeface="Calibri"/>
                <a:cs typeface="Calibri"/>
                <a:sym typeface="Calibri"/>
              </a:rPr>
              <a:t>Data visualization</a:t>
            </a:r>
            <a:r>
              <a:rPr lang="en-US" dirty="0">
                <a:solidFill>
                  <a:srgbClr val="009DDC"/>
                </a:solidFill>
                <a:ea typeface="Calibri"/>
                <a:cs typeface="Calibri"/>
                <a:sym typeface="Calibri"/>
              </a:rPr>
              <a:t>: Using visual elements to analyze, find patterns in, and report insights gleaned from data.</a:t>
            </a:r>
            <a:endParaRPr lang="en-US" dirty="0"/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2648C0C-BFCC-4C1D-9785-24F314D62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088" y="2188211"/>
            <a:ext cx="7743825" cy="4238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009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BC641E3-115D-4CF8-A48F-78C170F56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 Data Visualization Options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5ED64E-EB52-4D9B-BB5E-D36FDA519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A06134-9316-445C-9C8F-413BAD1643AC}"/>
              </a:ext>
            </a:extLst>
          </p:cNvPr>
          <p:cNvGrpSpPr/>
          <p:nvPr/>
        </p:nvGrpSpPr>
        <p:grpSpPr>
          <a:xfrm>
            <a:off x="1974008" y="1268244"/>
            <a:ext cx="8281656" cy="5019750"/>
            <a:chOff x="445858" y="1009233"/>
            <a:chExt cx="8281656" cy="50197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5CCBD83-4CD4-4ECC-B60A-AFEB2248F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66602" y="1362333"/>
              <a:ext cx="3074504" cy="182921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30555C0-42D9-4851-94D0-51E4443BCB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217504" y="1384187"/>
              <a:ext cx="4510010" cy="122797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D9C27D8-C9BC-493C-B628-70DE971A83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45858" y="3790837"/>
              <a:ext cx="3697530" cy="223814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4AAFACF-F9D3-42AA-BB86-AB8986EC9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4567850" y="3790837"/>
              <a:ext cx="3843425" cy="2103292"/>
            </a:xfrm>
            <a:prstGeom prst="rect">
              <a:avLst/>
            </a:prstGeom>
          </p:spPr>
        </p:pic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12AB211C-ADD5-4321-8CDA-70C4BC6048EB}"/>
                </a:ext>
              </a:extLst>
            </p:cNvPr>
            <p:cNvSpPr/>
            <p:nvPr/>
          </p:nvSpPr>
          <p:spPr>
            <a:xfrm>
              <a:off x="1341842" y="1009233"/>
              <a:ext cx="1724025" cy="274637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Charts</a:t>
              </a:r>
            </a:p>
          </p:txBody>
        </p:sp>
        <p:sp>
          <p:nvSpPr>
            <p:cNvPr id="12" name="Rounded Rectangle 19">
              <a:extLst>
                <a:ext uri="{FF2B5EF4-FFF2-40B4-BE49-F238E27FC236}">
                  <a16:creationId xmlns:a16="http://schemas.microsoft.com/office/drawing/2014/main" id="{42883ADA-98E1-45E0-8C96-D049D7EFBA99}"/>
                </a:ext>
              </a:extLst>
            </p:cNvPr>
            <p:cNvSpPr/>
            <p:nvPr/>
          </p:nvSpPr>
          <p:spPr>
            <a:xfrm>
              <a:off x="5610496" y="1009233"/>
              <a:ext cx="1724025" cy="274637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PivotTables</a:t>
              </a:r>
            </a:p>
          </p:txBody>
        </p:sp>
        <p:sp>
          <p:nvSpPr>
            <p:cNvPr id="13" name="Rounded Rectangle 20">
              <a:extLst>
                <a:ext uri="{FF2B5EF4-FFF2-40B4-BE49-F238E27FC236}">
                  <a16:creationId xmlns:a16="http://schemas.microsoft.com/office/drawing/2014/main" id="{B296D19D-CD92-49C3-98CD-7EB67683D6B4}"/>
                </a:ext>
              </a:extLst>
            </p:cNvPr>
            <p:cNvSpPr/>
            <p:nvPr/>
          </p:nvSpPr>
          <p:spPr>
            <a:xfrm>
              <a:off x="1265923" y="3429973"/>
              <a:ext cx="2057400" cy="274637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Geospatial Visualizations</a:t>
              </a:r>
            </a:p>
          </p:txBody>
        </p:sp>
        <p:sp>
          <p:nvSpPr>
            <p:cNvPr id="14" name="Rounded Rectangle 21">
              <a:extLst>
                <a:ext uri="{FF2B5EF4-FFF2-40B4-BE49-F238E27FC236}">
                  <a16:creationId xmlns:a16="http://schemas.microsoft.com/office/drawing/2014/main" id="{D7249253-817C-4064-8834-36A6B65E7BB0}"/>
                </a:ext>
              </a:extLst>
            </p:cNvPr>
            <p:cNvSpPr/>
            <p:nvPr/>
          </p:nvSpPr>
          <p:spPr>
            <a:xfrm>
              <a:off x="5610496" y="3422672"/>
              <a:ext cx="1724025" cy="274637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Dashboards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9940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8ABEEB-C4E9-4199-B961-7BB3B048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5B2612-7054-4A3D-92BA-BBD1BC966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Data Analysis and Visualization Tasks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B5CFE-98CC-4D2F-978B-B3604A98F2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Connect to data sources that have data that needs to be analyzed.</a:t>
            </a:r>
          </a:p>
          <a:p>
            <a:r>
              <a:rPr lang="en-US" dirty="0"/>
              <a:t>Prepare data to be analyzed by cleaning up headers, columns, null values, and other data artifacts.</a:t>
            </a:r>
          </a:p>
          <a:p>
            <a:r>
              <a:rPr lang="en-US" dirty="0"/>
              <a:t>Explore data to find patterns, trends, and insights.</a:t>
            </a:r>
          </a:p>
          <a:p>
            <a:r>
              <a:rPr lang="en-US" dirty="0"/>
              <a:t>Perform deep data analysis to answer questions.</a:t>
            </a:r>
          </a:p>
          <a:p>
            <a:r>
              <a:rPr lang="en-US" dirty="0"/>
              <a:t>Create visualizations in the form of charts and dashboards for peers, managers, executives, clients, and the public.</a:t>
            </a:r>
          </a:p>
          <a:p>
            <a:r>
              <a:rPr lang="en-US" dirty="0"/>
              <a:t>Create workbooks and worksheets to share with team members to allow them to explore data sets.</a:t>
            </a:r>
          </a:p>
          <a:p>
            <a:r>
              <a:rPr lang="en-US" dirty="0"/>
              <a:t>Tell stories with data.</a:t>
            </a:r>
          </a:p>
        </p:txBody>
      </p:sp>
    </p:spTree>
    <p:extLst>
      <p:ext uri="{BB962C8B-B14F-4D97-AF65-F5344CB8AC3E}">
        <p14:creationId xmlns:p14="http://schemas.microsoft.com/office/powerpoint/2010/main" val="3661270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56A210-FDB1-4A3D-83AE-DE6DE0C70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B9ADBE-7061-404F-8128-BD75B17D6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Analyzing Data</a:t>
            </a:r>
          </a:p>
        </p:txBody>
      </p:sp>
    </p:spTree>
    <p:extLst>
      <p:ext uri="{BB962C8B-B14F-4D97-AF65-F5344CB8AC3E}">
        <p14:creationId xmlns:p14="http://schemas.microsoft.com/office/powerpoint/2010/main" val="3637945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969E9-7047-4914-BB40-7252B1954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and Modify Tables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928D2-4D0A-4330-A272-0D9E490764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A23DC-F394-486A-B41C-C0A160393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19666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555</TotalTime>
  <Words>758</Words>
  <Application>Microsoft Office PowerPoint</Application>
  <PresentationFormat>Widescreen</PresentationFormat>
  <Paragraphs>133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LO Choice</vt:lpstr>
      <vt:lpstr>Data Analysis Fundamentals</vt:lpstr>
      <vt:lpstr>Introduction to Data Science</vt:lpstr>
      <vt:lpstr>Data Analysis</vt:lpstr>
      <vt:lpstr>Data Science</vt:lpstr>
      <vt:lpstr>Data Visualizations</vt:lpstr>
      <vt:lpstr>Excel Data Visualization Options</vt:lpstr>
      <vt:lpstr>Common Data Analysis and Visualization Tasks</vt:lpstr>
      <vt:lpstr>PowerPoint Presentation</vt:lpstr>
      <vt:lpstr>Create and Modify Tables</vt:lpstr>
      <vt:lpstr>Tables</vt:lpstr>
      <vt:lpstr>Table Components</vt:lpstr>
      <vt:lpstr>The Create Table Dialog Box</vt:lpstr>
      <vt:lpstr>The Table Design Contextual Tab</vt:lpstr>
      <vt:lpstr>PowerPoint Presentation</vt:lpstr>
      <vt:lpstr>Sort and Filter Data</vt:lpstr>
      <vt:lpstr>Sort Data</vt:lpstr>
      <vt:lpstr>Quick and Custom Sorts</vt:lpstr>
      <vt:lpstr>The Sort Dialog Box</vt:lpstr>
      <vt:lpstr>Filter Data</vt:lpstr>
      <vt:lpstr>AutoFilters</vt:lpstr>
      <vt:lpstr>Advanced Filtering</vt:lpstr>
      <vt:lpstr>Criteria Range</vt:lpstr>
      <vt:lpstr>Filter Operators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Fundamentals</dc:title>
  <dc:creator>Jason Nufryk</dc:creator>
  <cp:lastModifiedBy>Michelle Farney</cp:lastModifiedBy>
  <cp:revision>29</cp:revision>
  <dcterms:created xsi:type="dcterms:W3CDTF">2022-03-03T16:20:03Z</dcterms:created>
  <dcterms:modified xsi:type="dcterms:W3CDTF">2022-04-28T14:36:37Z</dcterms:modified>
</cp:coreProperties>
</file>